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191" r:id="rId1"/>
    <p:sldMasterId id="2147484209" r:id="rId2"/>
    <p:sldMasterId id="2147484227" r:id="rId3"/>
  </p:sldMasterIdLst>
  <p:notesMasterIdLst>
    <p:notesMasterId r:id="rId36"/>
  </p:notesMasterIdLst>
  <p:handoutMasterIdLst>
    <p:handoutMasterId r:id="rId37"/>
  </p:handoutMasterIdLst>
  <p:sldIdLst>
    <p:sldId id="351" r:id="rId4"/>
    <p:sldId id="463" r:id="rId5"/>
    <p:sldId id="464" r:id="rId6"/>
    <p:sldId id="474" r:id="rId7"/>
    <p:sldId id="465" r:id="rId8"/>
    <p:sldId id="466" r:id="rId9"/>
    <p:sldId id="467" r:id="rId10"/>
    <p:sldId id="475" r:id="rId11"/>
    <p:sldId id="468" r:id="rId12"/>
    <p:sldId id="479" r:id="rId13"/>
    <p:sldId id="480" r:id="rId14"/>
    <p:sldId id="609" r:id="rId15"/>
    <p:sldId id="610" r:id="rId16"/>
    <p:sldId id="478" r:id="rId17"/>
    <p:sldId id="482" r:id="rId18"/>
    <p:sldId id="469" r:id="rId19"/>
    <p:sldId id="470" r:id="rId20"/>
    <p:sldId id="471" r:id="rId21"/>
    <p:sldId id="487" r:id="rId22"/>
    <p:sldId id="472" r:id="rId23"/>
    <p:sldId id="476" r:id="rId24"/>
    <p:sldId id="483" r:id="rId25"/>
    <p:sldId id="484" r:id="rId26"/>
    <p:sldId id="485" r:id="rId27"/>
    <p:sldId id="486" r:id="rId28"/>
    <p:sldId id="608" r:id="rId29"/>
    <p:sldId id="445" r:id="rId30"/>
    <p:sldId id="448" r:id="rId31"/>
    <p:sldId id="456" r:id="rId32"/>
    <p:sldId id="457" r:id="rId33"/>
    <p:sldId id="450" r:id="rId34"/>
    <p:sldId id="454" r:id="rId35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微軟正黑體" panose="020B0604030504040204" pitchFamily="34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CE983FD-AA3D-4327-967B-2868CAF28788}">
          <p14:sldIdLst>
            <p14:sldId id="351"/>
            <p14:sldId id="463"/>
            <p14:sldId id="464"/>
            <p14:sldId id="474"/>
            <p14:sldId id="465"/>
            <p14:sldId id="466"/>
            <p14:sldId id="467"/>
            <p14:sldId id="475"/>
            <p14:sldId id="468"/>
            <p14:sldId id="479"/>
            <p14:sldId id="480"/>
            <p14:sldId id="609"/>
            <p14:sldId id="610"/>
            <p14:sldId id="478"/>
            <p14:sldId id="482"/>
            <p14:sldId id="469"/>
            <p14:sldId id="470"/>
            <p14:sldId id="471"/>
            <p14:sldId id="487"/>
            <p14:sldId id="472"/>
            <p14:sldId id="476"/>
            <p14:sldId id="483"/>
            <p14:sldId id="484"/>
            <p14:sldId id="485"/>
            <p14:sldId id="486"/>
            <p14:sldId id="608"/>
            <p14:sldId id="445"/>
            <p14:sldId id="448"/>
            <p14:sldId id="456"/>
            <p14:sldId id="457"/>
            <p14:sldId id="450"/>
            <p14:sldId id="4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9F3"/>
    <a:srgbClr val="FFCC00"/>
    <a:srgbClr val="FFFFFF"/>
    <a:srgbClr val="E6E6E6"/>
    <a:srgbClr val="E77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8" autoAdjust="0"/>
    <p:restoredTop sz="94658"/>
  </p:normalViewPr>
  <p:slideViewPr>
    <p:cSldViewPr>
      <p:cViewPr varScale="1">
        <p:scale>
          <a:sx n="120" d="100"/>
          <a:sy n="120" d="100"/>
        </p:scale>
        <p:origin x="19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0BE60F-B422-5041-9F9F-2AF9E153A300}" type="doc">
      <dgm:prSet loTypeId="urn:microsoft.com/office/officeart/2005/8/layout/pyramid2" loCatId="" qsTypeId="urn:microsoft.com/office/officeart/2005/8/quickstyle/simple4" qsCatId="simple" csTypeId="urn:microsoft.com/office/officeart/2005/8/colors/colorful5" csCatId="colorful" phldr="1"/>
      <dgm:spPr/>
    </dgm:pt>
    <dgm:pt modelId="{6E92317D-E60E-5946-9D7E-6EE5F95AD9C1}">
      <dgm:prSet phldrT="[文字]" custT="1"/>
      <dgm:spPr>
        <a:xfrm>
          <a:off x="4691349" y="584314"/>
          <a:ext cx="418102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一個世界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2017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66718CA-2CC5-4345-BB64-BB8A569F8B50}" type="parTrans" cxnId="{DEC5DA6C-B360-A240-8CB9-BAC70CAF966E}">
      <dgm:prSet/>
      <dgm:spPr/>
      <dgm:t>
        <a:bodyPr/>
        <a:lstStyle/>
        <a:p>
          <a:pPr algn="l"/>
          <a:endParaRPr lang="zh-TW" altLang="en-US" sz="2000"/>
        </a:p>
      </dgm:t>
    </dgm:pt>
    <dgm:pt modelId="{3E024A38-DBAC-5C41-8E45-38C6BAF2C4DE}" type="sibTrans" cxnId="{DEC5DA6C-B360-A240-8CB9-BAC70CAF966E}">
      <dgm:prSet/>
      <dgm:spPr/>
      <dgm:t>
        <a:bodyPr/>
        <a:lstStyle/>
        <a:p>
          <a:pPr algn="l"/>
          <a:endParaRPr lang="zh-TW" altLang="en-US" sz="2000"/>
        </a:p>
      </dgm:t>
    </dgm:pt>
    <dgm:pt modelId="{22761CAF-5028-3340-B11A-6E9D84E6959D}">
      <dgm:prSet phldrT="[文字]" custT="1"/>
      <dgm:spPr>
        <a:xfrm>
          <a:off x="4691349" y="1518078"/>
          <a:ext cx="418102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1689636"/>
              <a:satOff val="-4355"/>
              <a:lumOff val="-2941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一個夢想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2008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F75E977C-7CEE-7848-BDF1-4639D728BA37}" type="parTrans" cxnId="{F29258FA-3830-0348-8281-47D8990AC5D1}">
      <dgm:prSet/>
      <dgm:spPr/>
      <dgm:t>
        <a:bodyPr/>
        <a:lstStyle/>
        <a:p>
          <a:pPr algn="l"/>
          <a:endParaRPr lang="zh-TW" altLang="en-US" sz="2000"/>
        </a:p>
      </dgm:t>
    </dgm:pt>
    <dgm:pt modelId="{47D901BE-4AE6-264A-BB41-B281DF008AD9}" type="sibTrans" cxnId="{F29258FA-3830-0348-8281-47D8990AC5D1}">
      <dgm:prSet/>
      <dgm:spPr/>
      <dgm:t>
        <a:bodyPr/>
        <a:lstStyle/>
        <a:p>
          <a:pPr algn="l"/>
          <a:endParaRPr lang="zh-TW" altLang="en-US" sz="2000"/>
        </a:p>
      </dgm:t>
    </dgm:pt>
    <dgm:pt modelId="{BE733E36-D8C3-9049-953A-7D2231078753}">
      <dgm:prSet phldrT="[文字]" custT="1"/>
      <dgm:spPr>
        <a:xfrm>
          <a:off x="4691349" y="2451842"/>
          <a:ext cx="418102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3379271"/>
              <a:satOff val="-8710"/>
              <a:lumOff val="-588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一個島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2006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461F92A3-D132-BD4C-9228-E217D876C3A8}" type="parTrans" cxnId="{233DF2AC-4451-DA42-AF69-69DB3F7349E9}">
      <dgm:prSet/>
      <dgm:spPr/>
      <dgm:t>
        <a:bodyPr/>
        <a:lstStyle/>
        <a:p>
          <a:pPr algn="l"/>
          <a:endParaRPr lang="zh-TW" altLang="en-US" sz="2000"/>
        </a:p>
      </dgm:t>
    </dgm:pt>
    <dgm:pt modelId="{0CFFAAD4-0154-B84F-A22D-A96E5A30BC64}" type="sibTrans" cxnId="{233DF2AC-4451-DA42-AF69-69DB3F7349E9}">
      <dgm:prSet/>
      <dgm:spPr/>
      <dgm:t>
        <a:bodyPr/>
        <a:lstStyle/>
        <a:p>
          <a:pPr algn="l"/>
          <a:endParaRPr lang="zh-TW" altLang="en-US" sz="2000"/>
        </a:p>
      </dgm:t>
    </dgm:pt>
    <dgm:pt modelId="{F4B2AA4E-6133-7B44-9931-055CFE1711DC}">
      <dgm:prSet phldrT="[文字]" custT="1"/>
      <dgm:spPr>
        <a:xfrm>
          <a:off x="4691349" y="3385606"/>
          <a:ext cx="418102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5068907"/>
              <a:satOff val="-13064"/>
              <a:lumOff val="-882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一條河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2004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CF42E56-BC50-F143-A4C6-27177FC1F5A0}" type="parTrans" cxnId="{63E083A1-8E54-5444-9B42-EDBB58A77B90}">
      <dgm:prSet/>
      <dgm:spPr/>
      <dgm:t>
        <a:bodyPr/>
        <a:lstStyle/>
        <a:p>
          <a:pPr algn="l"/>
          <a:endParaRPr lang="zh-TW" altLang="en-US" sz="2000"/>
        </a:p>
      </dgm:t>
    </dgm:pt>
    <dgm:pt modelId="{3206E83C-7864-0A47-ABE8-D318F14E1696}" type="sibTrans" cxnId="{63E083A1-8E54-5444-9B42-EDBB58A77B90}">
      <dgm:prSet/>
      <dgm:spPr/>
      <dgm:t>
        <a:bodyPr/>
        <a:lstStyle/>
        <a:p>
          <a:pPr algn="l"/>
          <a:endParaRPr lang="zh-TW" altLang="en-US" sz="2000"/>
        </a:p>
      </dgm:t>
    </dgm:pt>
    <dgm:pt modelId="{12F8D277-8987-0645-A0E8-99095DCE0FAE}">
      <dgm:prSet phldrT="[文字]" custT="1"/>
      <dgm:spPr>
        <a:xfrm>
          <a:off x="4680193" y="4319370"/>
          <a:ext cx="420333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6758543"/>
              <a:satOff val="-17419"/>
              <a:lumOff val="-1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一座山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</a:t>
          </a: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2003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1D114D9-2B68-0546-AC1F-7BB025A1ECF2}" type="parTrans" cxnId="{1BA21501-9BF9-B546-BDF0-39DB308F23D3}">
      <dgm:prSet/>
      <dgm:spPr/>
      <dgm:t>
        <a:bodyPr/>
        <a:lstStyle/>
        <a:p>
          <a:pPr algn="l"/>
          <a:endParaRPr lang="zh-TW" altLang="en-US" sz="2000"/>
        </a:p>
      </dgm:t>
    </dgm:pt>
    <dgm:pt modelId="{015B9D10-4BFF-9D46-821C-D584710A97F8}" type="sibTrans" cxnId="{1BA21501-9BF9-B546-BDF0-39DB308F23D3}">
      <dgm:prSet/>
      <dgm:spPr/>
      <dgm:t>
        <a:bodyPr/>
        <a:lstStyle/>
        <a:p>
          <a:pPr algn="l"/>
          <a:endParaRPr lang="zh-TW" altLang="en-US" sz="2000"/>
        </a:p>
      </dgm:t>
    </dgm:pt>
    <dgm:pt modelId="{9C411CDA-7236-AC44-8408-D2EEFD8075BA}" type="pres">
      <dgm:prSet presAssocID="{C30BE60F-B422-5041-9F9F-2AF9E153A300}" presName="compositeShape" presStyleCnt="0">
        <dgm:presLayoutVars>
          <dgm:dir/>
          <dgm:resizeHandles/>
        </dgm:presLayoutVars>
      </dgm:prSet>
      <dgm:spPr/>
    </dgm:pt>
    <dgm:pt modelId="{55FC5308-144A-4D4E-A1ED-4761ABA50869}" type="pres">
      <dgm:prSet presAssocID="{C30BE60F-B422-5041-9F9F-2AF9E153A300}" presName="pyramid" presStyleLbl="node1" presStyleIdx="0" presStyleCnt="1"/>
      <dgm:spPr>
        <a:xfrm>
          <a:off x="1965965" y="0"/>
          <a:ext cx="5837448" cy="5837448"/>
        </a:xfrm>
        <a:prstGeom prst="triangle">
          <a:avLst/>
        </a:prstGeom>
        <a:gradFill rotWithShape="0">
          <a:gsLst>
            <a:gs pos="60000">
              <a:srgbClr val="FFC000">
                <a:lumMod val="93000"/>
                <a:lumOff val="7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rgbClr>
            </a:gs>
          </a:gsLst>
          <a:lin ang="5400000" scaled="0"/>
        </a:gradFill>
        <a:ln>
          <a:noFill/>
        </a:ln>
        <a:effectLst/>
      </dgm:spPr>
    </dgm:pt>
    <dgm:pt modelId="{507DFEB3-30A9-E74D-9D4B-62A2E0972D33}" type="pres">
      <dgm:prSet presAssocID="{C30BE60F-B422-5041-9F9F-2AF9E153A300}" presName="theList" presStyleCnt="0"/>
      <dgm:spPr/>
    </dgm:pt>
    <dgm:pt modelId="{3CEB02B2-7E4C-2542-BE66-03E8950FC0EB}" type="pres">
      <dgm:prSet presAssocID="{6E92317D-E60E-5946-9D7E-6EE5F95AD9C1}" presName="aNode" presStyleLbl="fgAcc1" presStyleIdx="0" presStyleCnt="5" custScaleX="110191">
        <dgm:presLayoutVars>
          <dgm:bulletEnabled val="1"/>
        </dgm:presLayoutVars>
      </dgm:prSet>
      <dgm:spPr/>
    </dgm:pt>
    <dgm:pt modelId="{861D42BD-C6CF-C344-BBEE-903A49E3B6D3}" type="pres">
      <dgm:prSet presAssocID="{6E92317D-E60E-5946-9D7E-6EE5F95AD9C1}" presName="aSpace" presStyleCnt="0"/>
      <dgm:spPr/>
    </dgm:pt>
    <dgm:pt modelId="{DABA3333-02FE-4A45-A8E2-DDE673AC7328}" type="pres">
      <dgm:prSet presAssocID="{22761CAF-5028-3340-B11A-6E9D84E6959D}" presName="aNode" presStyleLbl="fgAcc1" presStyleIdx="1" presStyleCnt="5" custScaleX="110191">
        <dgm:presLayoutVars>
          <dgm:bulletEnabled val="1"/>
        </dgm:presLayoutVars>
      </dgm:prSet>
      <dgm:spPr/>
    </dgm:pt>
    <dgm:pt modelId="{F08FEB48-1256-A744-80CA-76981AD4FCD7}" type="pres">
      <dgm:prSet presAssocID="{22761CAF-5028-3340-B11A-6E9D84E6959D}" presName="aSpace" presStyleCnt="0"/>
      <dgm:spPr/>
    </dgm:pt>
    <dgm:pt modelId="{7BB498DB-ACCE-9144-883D-E0165A5EA0AC}" type="pres">
      <dgm:prSet presAssocID="{BE733E36-D8C3-9049-953A-7D2231078753}" presName="aNode" presStyleLbl="fgAcc1" presStyleIdx="2" presStyleCnt="5" custScaleX="110191">
        <dgm:presLayoutVars>
          <dgm:bulletEnabled val="1"/>
        </dgm:presLayoutVars>
      </dgm:prSet>
      <dgm:spPr/>
    </dgm:pt>
    <dgm:pt modelId="{40C33F9B-6FB3-3743-B3A6-27C6E0D304A5}" type="pres">
      <dgm:prSet presAssocID="{BE733E36-D8C3-9049-953A-7D2231078753}" presName="aSpace" presStyleCnt="0"/>
      <dgm:spPr/>
    </dgm:pt>
    <dgm:pt modelId="{4C4B468A-EB83-F742-B989-2E4FC25F2CC3}" type="pres">
      <dgm:prSet presAssocID="{F4B2AA4E-6133-7B44-9931-055CFE1711DC}" presName="aNode" presStyleLbl="fgAcc1" presStyleIdx="3" presStyleCnt="5" custScaleX="110191">
        <dgm:presLayoutVars>
          <dgm:bulletEnabled val="1"/>
        </dgm:presLayoutVars>
      </dgm:prSet>
      <dgm:spPr/>
    </dgm:pt>
    <dgm:pt modelId="{360BEEB3-3AEE-0B4A-A770-C03265DD8098}" type="pres">
      <dgm:prSet presAssocID="{F4B2AA4E-6133-7B44-9931-055CFE1711DC}" presName="aSpace" presStyleCnt="0"/>
      <dgm:spPr/>
    </dgm:pt>
    <dgm:pt modelId="{70E6A787-4530-7B41-AC2B-CF93CBC5D93B}" type="pres">
      <dgm:prSet presAssocID="{12F8D277-8987-0645-A0E8-99095DCE0FAE}" presName="aNode" presStyleLbl="fgAcc1" presStyleIdx="4" presStyleCnt="5" custScaleX="110779">
        <dgm:presLayoutVars>
          <dgm:bulletEnabled val="1"/>
        </dgm:presLayoutVars>
      </dgm:prSet>
      <dgm:spPr/>
    </dgm:pt>
    <dgm:pt modelId="{6B0F8BE5-E1C0-1340-9F60-7A1B0391665F}" type="pres">
      <dgm:prSet presAssocID="{12F8D277-8987-0645-A0E8-99095DCE0FAE}" presName="aSpace" presStyleCnt="0"/>
      <dgm:spPr/>
    </dgm:pt>
  </dgm:ptLst>
  <dgm:cxnLst>
    <dgm:cxn modelId="{1BA21501-9BF9-B546-BDF0-39DB308F23D3}" srcId="{C30BE60F-B422-5041-9F9F-2AF9E153A300}" destId="{12F8D277-8987-0645-A0E8-99095DCE0FAE}" srcOrd="4" destOrd="0" parTransId="{21D114D9-2B68-0546-AC1F-7BB025A1ECF2}" sibTransId="{015B9D10-4BFF-9D46-821C-D584710A97F8}"/>
    <dgm:cxn modelId="{8B1C1F0C-CF09-F64D-BE1A-D213B3843F46}" type="presOf" srcId="{6E92317D-E60E-5946-9D7E-6EE5F95AD9C1}" destId="{3CEB02B2-7E4C-2542-BE66-03E8950FC0EB}" srcOrd="0" destOrd="0" presId="urn:microsoft.com/office/officeart/2005/8/layout/pyramid2"/>
    <dgm:cxn modelId="{FF80E468-F6EA-C64F-9827-CE57683E1121}" type="presOf" srcId="{22761CAF-5028-3340-B11A-6E9D84E6959D}" destId="{DABA3333-02FE-4A45-A8E2-DDE673AC7328}" srcOrd="0" destOrd="0" presId="urn:microsoft.com/office/officeart/2005/8/layout/pyramid2"/>
    <dgm:cxn modelId="{DEC5DA6C-B360-A240-8CB9-BAC70CAF966E}" srcId="{C30BE60F-B422-5041-9F9F-2AF9E153A300}" destId="{6E92317D-E60E-5946-9D7E-6EE5F95AD9C1}" srcOrd="0" destOrd="0" parTransId="{C66718CA-2CC5-4345-BB64-BB8A569F8B50}" sibTransId="{3E024A38-DBAC-5C41-8E45-38C6BAF2C4DE}"/>
    <dgm:cxn modelId="{63E083A1-8E54-5444-9B42-EDBB58A77B90}" srcId="{C30BE60F-B422-5041-9F9F-2AF9E153A300}" destId="{F4B2AA4E-6133-7B44-9931-055CFE1711DC}" srcOrd="3" destOrd="0" parTransId="{2CF42E56-BC50-F143-A4C6-27177FC1F5A0}" sibTransId="{3206E83C-7864-0A47-ABE8-D318F14E1696}"/>
    <dgm:cxn modelId="{C8EC71A3-2315-2C4B-8DBF-56A5634E399F}" type="presOf" srcId="{C30BE60F-B422-5041-9F9F-2AF9E153A300}" destId="{9C411CDA-7236-AC44-8408-D2EEFD8075BA}" srcOrd="0" destOrd="0" presId="urn:microsoft.com/office/officeart/2005/8/layout/pyramid2"/>
    <dgm:cxn modelId="{233DF2AC-4451-DA42-AF69-69DB3F7349E9}" srcId="{C30BE60F-B422-5041-9F9F-2AF9E153A300}" destId="{BE733E36-D8C3-9049-953A-7D2231078753}" srcOrd="2" destOrd="0" parTransId="{461F92A3-D132-BD4C-9228-E217D876C3A8}" sibTransId="{0CFFAAD4-0154-B84F-A22D-A96E5A30BC64}"/>
    <dgm:cxn modelId="{8795DFCD-7A9F-7147-8369-C4E8D95A6F01}" type="presOf" srcId="{F4B2AA4E-6133-7B44-9931-055CFE1711DC}" destId="{4C4B468A-EB83-F742-B989-2E4FC25F2CC3}" srcOrd="0" destOrd="0" presId="urn:microsoft.com/office/officeart/2005/8/layout/pyramid2"/>
    <dgm:cxn modelId="{1B0528E4-FAAF-774E-9D57-3032B85ACC6E}" type="presOf" srcId="{12F8D277-8987-0645-A0E8-99095DCE0FAE}" destId="{70E6A787-4530-7B41-AC2B-CF93CBC5D93B}" srcOrd="0" destOrd="0" presId="urn:microsoft.com/office/officeart/2005/8/layout/pyramid2"/>
    <dgm:cxn modelId="{8342AAF8-1AC0-3E4D-B181-DD896C25F763}" type="presOf" srcId="{BE733E36-D8C3-9049-953A-7D2231078753}" destId="{7BB498DB-ACCE-9144-883D-E0165A5EA0AC}" srcOrd="0" destOrd="0" presId="urn:microsoft.com/office/officeart/2005/8/layout/pyramid2"/>
    <dgm:cxn modelId="{F29258FA-3830-0348-8281-47D8990AC5D1}" srcId="{C30BE60F-B422-5041-9F9F-2AF9E153A300}" destId="{22761CAF-5028-3340-B11A-6E9D84E6959D}" srcOrd="1" destOrd="0" parTransId="{F75E977C-7CEE-7848-BDF1-4639D728BA37}" sibTransId="{47D901BE-4AE6-264A-BB41-B281DF008AD9}"/>
    <dgm:cxn modelId="{764F5EC0-98DB-8344-A1BA-59013CA6C18B}" type="presParOf" srcId="{9C411CDA-7236-AC44-8408-D2EEFD8075BA}" destId="{55FC5308-144A-4D4E-A1ED-4761ABA50869}" srcOrd="0" destOrd="0" presId="urn:microsoft.com/office/officeart/2005/8/layout/pyramid2"/>
    <dgm:cxn modelId="{A69CE9C8-24EC-A44C-AFBA-ADB38A35FF74}" type="presParOf" srcId="{9C411CDA-7236-AC44-8408-D2EEFD8075BA}" destId="{507DFEB3-30A9-E74D-9D4B-62A2E0972D33}" srcOrd="1" destOrd="0" presId="urn:microsoft.com/office/officeart/2005/8/layout/pyramid2"/>
    <dgm:cxn modelId="{A8216392-744B-D546-B0B5-90AD10001108}" type="presParOf" srcId="{507DFEB3-30A9-E74D-9D4B-62A2E0972D33}" destId="{3CEB02B2-7E4C-2542-BE66-03E8950FC0EB}" srcOrd="0" destOrd="0" presId="urn:microsoft.com/office/officeart/2005/8/layout/pyramid2"/>
    <dgm:cxn modelId="{104F36BB-8CE8-2840-856F-95DCE999C4DF}" type="presParOf" srcId="{507DFEB3-30A9-E74D-9D4B-62A2E0972D33}" destId="{861D42BD-C6CF-C344-BBEE-903A49E3B6D3}" srcOrd="1" destOrd="0" presId="urn:microsoft.com/office/officeart/2005/8/layout/pyramid2"/>
    <dgm:cxn modelId="{00CCE3F7-E657-B748-90BA-325D48D24857}" type="presParOf" srcId="{507DFEB3-30A9-E74D-9D4B-62A2E0972D33}" destId="{DABA3333-02FE-4A45-A8E2-DDE673AC7328}" srcOrd="2" destOrd="0" presId="urn:microsoft.com/office/officeart/2005/8/layout/pyramid2"/>
    <dgm:cxn modelId="{8F415909-672B-A441-8E12-29D08BB67BFD}" type="presParOf" srcId="{507DFEB3-30A9-E74D-9D4B-62A2E0972D33}" destId="{F08FEB48-1256-A744-80CA-76981AD4FCD7}" srcOrd="3" destOrd="0" presId="urn:microsoft.com/office/officeart/2005/8/layout/pyramid2"/>
    <dgm:cxn modelId="{91532528-0791-BC4D-BC37-5C2D517754B2}" type="presParOf" srcId="{507DFEB3-30A9-E74D-9D4B-62A2E0972D33}" destId="{7BB498DB-ACCE-9144-883D-E0165A5EA0AC}" srcOrd="4" destOrd="0" presId="urn:microsoft.com/office/officeart/2005/8/layout/pyramid2"/>
    <dgm:cxn modelId="{19EAA12C-BB0A-0E47-9A35-053DAF68C4DD}" type="presParOf" srcId="{507DFEB3-30A9-E74D-9D4B-62A2E0972D33}" destId="{40C33F9B-6FB3-3743-B3A6-27C6E0D304A5}" srcOrd="5" destOrd="0" presId="urn:microsoft.com/office/officeart/2005/8/layout/pyramid2"/>
    <dgm:cxn modelId="{0AB2DBEB-DB65-B746-BC1C-5BD93B4B028D}" type="presParOf" srcId="{507DFEB3-30A9-E74D-9D4B-62A2E0972D33}" destId="{4C4B468A-EB83-F742-B989-2E4FC25F2CC3}" srcOrd="6" destOrd="0" presId="urn:microsoft.com/office/officeart/2005/8/layout/pyramid2"/>
    <dgm:cxn modelId="{AAFA871E-BA26-B143-98F2-6ED49C868751}" type="presParOf" srcId="{507DFEB3-30A9-E74D-9D4B-62A2E0972D33}" destId="{360BEEB3-3AEE-0B4A-A770-C03265DD8098}" srcOrd="7" destOrd="0" presId="urn:microsoft.com/office/officeart/2005/8/layout/pyramid2"/>
    <dgm:cxn modelId="{9EBEC915-BBC1-8446-8A5D-372A7A86D4E5}" type="presParOf" srcId="{507DFEB3-30A9-E74D-9D4B-62A2E0972D33}" destId="{70E6A787-4530-7B41-AC2B-CF93CBC5D93B}" srcOrd="8" destOrd="0" presId="urn:microsoft.com/office/officeart/2005/8/layout/pyramid2"/>
    <dgm:cxn modelId="{E57FCF81-1D1C-7940-829D-0B2AB52F6F2C}" type="presParOf" srcId="{507DFEB3-30A9-E74D-9D4B-62A2E0972D33}" destId="{6B0F8BE5-E1C0-1340-9F60-7A1B0391665F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6E4F8-A1A5-CF4D-9357-3C38C1E9E233}" type="doc">
      <dgm:prSet loTypeId="urn:microsoft.com/office/officeart/2005/8/layout/chevron1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zh-TW" altLang="en-US"/>
        </a:p>
      </dgm:t>
    </dgm:pt>
    <dgm:pt modelId="{1D423539-BA3A-7445-A13C-8DF2F4F97F5C}">
      <dgm:prSet phldrT="[文字]"/>
      <dgm:spPr/>
      <dgm:t>
        <a:bodyPr/>
        <a:lstStyle/>
        <a:p>
          <a:r>
            <a:rPr lang="zh-TW" altLang="en-US" dirty="0"/>
            <a:t>經驗</a:t>
          </a:r>
        </a:p>
      </dgm:t>
    </dgm:pt>
    <dgm:pt modelId="{1610C19E-2B84-AE4A-8372-FA354C40B7A4}" type="parTrans" cxnId="{7A491E8C-3BC1-7E41-B46D-0964CB28F71D}">
      <dgm:prSet/>
      <dgm:spPr/>
      <dgm:t>
        <a:bodyPr/>
        <a:lstStyle/>
        <a:p>
          <a:endParaRPr lang="zh-TW" altLang="en-US"/>
        </a:p>
      </dgm:t>
    </dgm:pt>
    <dgm:pt modelId="{5571A287-6A63-464A-8458-65C1D21CE50D}" type="sibTrans" cxnId="{7A491E8C-3BC1-7E41-B46D-0964CB28F71D}">
      <dgm:prSet/>
      <dgm:spPr/>
      <dgm:t>
        <a:bodyPr/>
        <a:lstStyle/>
        <a:p>
          <a:endParaRPr lang="zh-TW" altLang="en-US"/>
        </a:p>
      </dgm:t>
    </dgm:pt>
    <dgm:pt modelId="{38113E43-1EA7-284F-8B5C-1C00A91AD412}">
      <dgm:prSet phldrT="[文字]"/>
      <dgm:spPr/>
      <dgm:t>
        <a:bodyPr/>
        <a:lstStyle/>
        <a:p>
          <a:r>
            <a:rPr lang="zh-TW" altLang="en-US" dirty="0"/>
            <a:t>思考</a:t>
          </a:r>
        </a:p>
      </dgm:t>
    </dgm:pt>
    <dgm:pt modelId="{14CB826E-A25B-454E-842B-317A438823AC}" type="parTrans" cxnId="{A0F8228B-D98A-F342-9788-FF67EDDA6BD6}">
      <dgm:prSet/>
      <dgm:spPr/>
      <dgm:t>
        <a:bodyPr/>
        <a:lstStyle/>
        <a:p>
          <a:endParaRPr lang="zh-TW" altLang="en-US"/>
        </a:p>
      </dgm:t>
    </dgm:pt>
    <dgm:pt modelId="{92A53EFC-B29D-5A40-A4E2-08C7BD4A2BE0}" type="sibTrans" cxnId="{A0F8228B-D98A-F342-9788-FF67EDDA6BD6}">
      <dgm:prSet/>
      <dgm:spPr/>
      <dgm:t>
        <a:bodyPr/>
        <a:lstStyle/>
        <a:p>
          <a:endParaRPr lang="zh-TW" altLang="en-US"/>
        </a:p>
      </dgm:t>
    </dgm:pt>
    <dgm:pt modelId="{B2401013-F617-974A-AB21-22283F81DE07}">
      <dgm:prSet phldrT="[文字]"/>
      <dgm:spPr/>
      <dgm:t>
        <a:bodyPr/>
        <a:lstStyle/>
        <a:p>
          <a:r>
            <a:rPr lang="zh-TW" altLang="en-US" dirty="0"/>
            <a:t>執行</a:t>
          </a:r>
        </a:p>
      </dgm:t>
    </dgm:pt>
    <dgm:pt modelId="{C6F0E905-7243-E047-BBC3-397DCFF0755D}" type="parTrans" cxnId="{0ED63093-1E6E-4B4B-A98D-ACFDC31CC20D}">
      <dgm:prSet/>
      <dgm:spPr/>
      <dgm:t>
        <a:bodyPr/>
        <a:lstStyle/>
        <a:p>
          <a:endParaRPr lang="zh-TW" altLang="en-US"/>
        </a:p>
      </dgm:t>
    </dgm:pt>
    <dgm:pt modelId="{D09340B5-5DE2-2843-AE7E-DB54CE8D9BDD}" type="sibTrans" cxnId="{0ED63093-1E6E-4B4B-A98D-ACFDC31CC20D}">
      <dgm:prSet/>
      <dgm:spPr/>
      <dgm:t>
        <a:bodyPr/>
        <a:lstStyle/>
        <a:p>
          <a:endParaRPr lang="zh-TW" altLang="en-US"/>
        </a:p>
      </dgm:t>
    </dgm:pt>
    <dgm:pt modelId="{F7B3935B-0E55-CE45-9FB0-63DD11DD5040}">
      <dgm:prSet phldrT="[文字]"/>
      <dgm:spPr/>
      <dgm:t>
        <a:bodyPr/>
        <a:lstStyle/>
        <a:p>
          <a:r>
            <a:rPr lang="zh-TW" altLang="en-US" dirty="0"/>
            <a:t>觀察</a:t>
          </a:r>
        </a:p>
      </dgm:t>
    </dgm:pt>
    <dgm:pt modelId="{0E2C0297-AD8F-EF4F-952A-BE2CC7D7E431}" type="parTrans" cxnId="{1C87EBF3-96E3-4249-86DC-6AE856D78909}">
      <dgm:prSet/>
      <dgm:spPr/>
      <dgm:t>
        <a:bodyPr/>
        <a:lstStyle/>
        <a:p>
          <a:endParaRPr lang="zh-TW" altLang="en-US"/>
        </a:p>
      </dgm:t>
    </dgm:pt>
    <dgm:pt modelId="{252B271E-6E73-E247-BA15-3DF6629B077B}" type="sibTrans" cxnId="{1C87EBF3-96E3-4249-86DC-6AE856D78909}">
      <dgm:prSet/>
      <dgm:spPr/>
      <dgm:t>
        <a:bodyPr/>
        <a:lstStyle/>
        <a:p>
          <a:endParaRPr lang="zh-TW" altLang="en-US"/>
        </a:p>
      </dgm:t>
    </dgm:pt>
    <dgm:pt modelId="{6EAF9BF7-A2E2-A74D-8C94-2B01E36032F6}" type="pres">
      <dgm:prSet presAssocID="{0126E4F8-A1A5-CF4D-9357-3C38C1E9E233}" presName="Name0" presStyleCnt="0">
        <dgm:presLayoutVars>
          <dgm:dir/>
          <dgm:animLvl val="lvl"/>
          <dgm:resizeHandles val="exact"/>
        </dgm:presLayoutVars>
      </dgm:prSet>
      <dgm:spPr/>
    </dgm:pt>
    <dgm:pt modelId="{94659482-55CC-EA43-B98A-5288F67EF416}" type="pres">
      <dgm:prSet presAssocID="{1D423539-BA3A-7445-A13C-8DF2F4F97F5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93A5B65-31C7-5C48-8045-F305A747FB78}" type="pres">
      <dgm:prSet presAssocID="{5571A287-6A63-464A-8458-65C1D21CE50D}" presName="parTxOnlySpace" presStyleCnt="0"/>
      <dgm:spPr/>
    </dgm:pt>
    <dgm:pt modelId="{2B947D93-2EAB-5249-9245-003D87BD5786}" type="pres">
      <dgm:prSet presAssocID="{F7B3935B-0E55-CE45-9FB0-63DD11DD504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735E5AE-597A-0548-8CCC-90065DB6457C}" type="pres">
      <dgm:prSet presAssocID="{252B271E-6E73-E247-BA15-3DF6629B077B}" presName="parTxOnlySpace" presStyleCnt="0"/>
      <dgm:spPr/>
    </dgm:pt>
    <dgm:pt modelId="{80DFAF57-5006-2944-A3A2-FEF45E29ED01}" type="pres">
      <dgm:prSet presAssocID="{38113E43-1EA7-284F-8B5C-1C00A91AD41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93B780-DEDD-5D42-A170-77E1C4F6DBE1}" type="pres">
      <dgm:prSet presAssocID="{92A53EFC-B29D-5A40-A4E2-08C7BD4A2BE0}" presName="parTxOnlySpace" presStyleCnt="0"/>
      <dgm:spPr/>
    </dgm:pt>
    <dgm:pt modelId="{8F8B6BD3-5C12-074B-8B88-1DBD54D347A7}" type="pres">
      <dgm:prSet presAssocID="{B2401013-F617-974A-AB21-22283F81DE0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644B400-D0A6-EE4C-AB3E-0C6584B9ABFC}" type="presOf" srcId="{38113E43-1EA7-284F-8B5C-1C00A91AD412}" destId="{80DFAF57-5006-2944-A3A2-FEF45E29ED01}" srcOrd="0" destOrd="0" presId="urn:microsoft.com/office/officeart/2005/8/layout/chevron1"/>
    <dgm:cxn modelId="{0AA80120-2629-634B-BE36-7497BF141B48}" type="presOf" srcId="{0126E4F8-A1A5-CF4D-9357-3C38C1E9E233}" destId="{6EAF9BF7-A2E2-A74D-8C94-2B01E36032F6}" srcOrd="0" destOrd="0" presId="urn:microsoft.com/office/officeart/2005/8/layout/chevron1"/>
    <dgm:cxn modelId="{CA445523-ACEB-6840-BCFB-2CC184EF9FB3}" type="presOf" srcId="{B2401013-F617-974A-AB21-22283F81DE07}" destId="{8F8B6BD3-5C12-074B-8B88-1DBD54D347A7}" srcOrd="0" destOrd="0" presId="urn:microsoft.com/office/officeart/2005/8/layout/chevron1"/>
    <dgm:cxn modelId="{A0F8228B-D98A-F342-9788-FF67EDDA6BD6}" srcId="{0126E4F8-A1A5-CF4D-9357-3C38C1E9E233}" destId="{38113E43-1EA7-284F-8B5C-1C00A91AD412}" srcOrd="2" destOrd="0" parTransId="{14CB826E-A25B-454E-842B-317A438823AC}" sibTransId="{92A53EFC-B29D-5A40-A4E2-08C7BD4A2BE0}"/>
    <dgm:cxn modelId="{7A491E8C-3BC1-7E41-B46D-0964CB28F71D}" srcId="{0126E4F8-A1A5-CF4D-9357-3C38C1E9E233}" destId="{1D423539-BA3A-7445-A13C-8DF2F4F97F5C}" srcOrd="0" destOrd="0" parTransId="{1610C19E-2B84-AE4A-8372-FA354C40B7A4}" sibTransId="{5571A287-6A63-464A-8458-65C1D21CE50D}"/>
    <dgm:cxn modelId="{0ED63093-1E6E-4B4B-A98D-ACFDC31CC20D}" srcId="{0126E4F8-A1A5-CF4D-9357-3C38C1E9E233}" destId="{B2401013-F617-974A-AB21-22283F81DE07}" srcOrd="3" destOrd="0" parTransId="{C6F0E905-7243-E047-BBC3-397DCFF0755D}" sibTransId="{D09340B5-5DE2-2843-AE7E-DB54CE8D9BDD}"/>
    <dgm:cxn modelId="{B1234BC8-4387-564E-B4FA-ED5D44B9D002}" type="presOf" srcId="{1D423539-BA3A-7445-A13C-8DF2F4F97F5C}" destId="{94659482-55CC-EA43-B98A-5288F67EF416}" srcOrd="0" destOrd="0" presId="urn:microsoft.com/office/officeart/2005/8/layout/chevron1"/>
    <dgm:cxn modelId="{047A81ED-AC57-6646-8E7A-134BB8C423FD}" type="presOf" srcId="{F7B3935B-0E55-CE45-9FB0-63DD11DD5040}" destId="{2B947D93-2EAB-5249-9245-003D87BD5786}" srcOrd="0" destOrd="0" presId="urn:microsoft.com/office/officeart/2005/8/layout/chevron1"/>
    <dgm:cxn modelId="{1C87EBF3-96E3-4249-86DC-6AE856D78909}" srcId="{0126E4F8-A1A5-CF4D-9357-3C38C1E9E233}" destId="{F7B3935B-0E55-CE45-9FB0-63DD11DD5040}" srcOrd="1" destOrd="0" parTransId="{0E2C0297-AD8F-EF4F-952A-BE2CC7D7E431}" sibTransId="{252B271E-6E73-E247-BA15-3DF6629B077B}"/>
    <dgm:cxn modelId="{FD28EC14-1086-F34F-91F3-4CEB437584F7}" type="presParOf" srcId="{6EAF9BF7-A2E2-A74D-8C94-2B01E36032F6}" destId="{94659482-55CC-EA43-B98A-5288F67EF416}" srcOrd="0" destOrd="0" presId="urn:microsoft.com/office/officeart/2005/8/layout/chevron1"/>
    <dgm:cxn modelId="{C7828DA2-6717-D142-B10D-172CC7CF5027}" type="presParOf" srcId="{6EAF9BF7-A2E2-A74D-8C94-2B01E36032F6}" destId="{993A5B65-31C7-5C48-8045-F305A747FB78}" srcOrd="1" destOrd="0" presId="urn:microsoft.com/office/officeart/2005/8/layout/chevron1"/>
    <dgm:cxn modelId="{34DC38C2-8F8E-A94C-9D22-5A0857F2DD7A}" type="presParOf" srcId="{6EAF9BF7-A2E2-A74D-8C94-2B01E36032F6}" destId="{2B947D93-2EAB-5249-9245-003D87BD5786}" srcOrd="2" destOrd="0" presId="urn:microsoft.com/office/officeart/2005/8/layout/chevron1"/>
    <dgm:cxn modelId="{141FBA2E-CE5B-3747-9D78-AE7E7C7A7064}" type="presParOf" srcId="{6EAF9BF7-A2E2-A74D-8C94-2B01E36032F6}" destId="{1735E5AE-597A-0548-8CCC-90065DB6457C}" srcOrd="3" destOrd="0" presId="urn:microsoft.com/office/officeart/2005/8/layout/chevron1"/>
    <dgm:cxn modelId="{82F40284-A29F-0C40-8EDF-1BA0B62EDCA3}" type="presParOf" srcId="{6EAF9BF7-A2E2-A74D-8C94-2B01E36032F6}" destId="{80DFAF57-5006-2944-A3A2-FEF45E29ED01}" srcOrd="4" destOrd="0" presId="urn:microsoft.com/office/officeart/2005/8/layout/chevron1"/>
    <dgm:cxn modelId="{1CF09777-92E0-534A-996F-CDABB4ABEA08}" type="presParOf" srcId="{6EAF9BF7-A2E2-A74D-8C94-2B01E36032F6}" destId="{1F93B780-DEDD-5D42-A170-77E1C4F6DBE1}" srcOrd="5" destOrd="0" presId="urn:microsoft.com/office/officeart/2005/8/layout/chevron1"/>
    <dgm:cxn modelId="{D929A43E-39DB-9245-ADCD-F49BDF95EF46}" type="presParOf" srcId="{6EAF9BF7-A2E2-A74D-8C94-2B01E36032F6}" destId="{8F8B6BD3-5C12-074B-8B88-1DBD54D347A7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5308-144A-4D4E-A1ED-4761ABA50869}">
      <dsp:nvSpPr>
        <dsp:cNvPr id="0" name=""/>
        <dsp:cNvSpPr/>
      </dsp:nvSpPr>
      <dsp:spPr>
        <a:xfrm>
          <a:off x="926415" y="0"/>
          <a:ext cx="2750760" cy="2750760"/>
        </a:xfrm>
        <a:prstGeom prst="triangle">
          <a:avLst/>
        </a:prstGeom>
        <a:gradFill rotWithShape="0">
          <a:gsLst>
            <a:gs pos="60000">
              <a:srgbClr val="FFC000">
                <a:lumMod val="93000"/>
                <a:lumOff val="7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EB02B2-7E4C-2542-BE66-03E8950FC0EB}">
      <dsp:nvSpPr>
        <dsp:cNvPr id="0" name=""/>
        <dsp:cNvSpPr/>
      </dsp:nvSpPr>
      <dsp:spPr>
        <a:xfrm>
          <a:off x="2210687" y="275344"/>
          <a:ext cx="1970208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一個世界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2017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9780" y="294437"/>
        <a:ext cx="1932022" cy="352937"/>
      </dsp:txXfrm>
    </dsp:sp>
    <dsp:sp modelId="{DABA3333-02FE-4A45-A8E2-DDE673AC7328}">
      <dsp:nvSpPr>
        <dsp:cNvPr id="0" name=""/>
        <dsp:cNvSpPr/>
      </dsp:nvSpPr>
      <dsp:spPr>
        <a:xfrm>
          <a:off x="2210687" y="715358"/>
          <a:ext cx="1970208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1689636"/>
              <a:satOff val="-4355"/>
              <a:lumOff val="-2941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一個夢想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2008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9780" y="734451"/>
        <a:ext cx="1932022" cy="352937"/>
      </dsp:txXfrm>
    </dsp:sp>
    <dsp:sp modelId="{7BB498DB-ACCE-9144-883D-E0165A5EA0AC}">
      <dsp:nvSpPr>
        <dsp:cNvPr id="0" name=""/>
        <dsp:cNvSpPr/>
      </dsp:nvSpPr>
      <dsp:spPr>
        <a:xfrm>
          <a:off x="2210687" y="1155372"/>
          <a:ext cx="1970208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3379271"/>
              <a:satOff val="-8710"/>
              <a:lumOff val="-5883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一個島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2006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9780" y="1174465"/>
        <a:ext cx="1932022" cy="352937"/>
      </dsp:txXfrm>
    </dsp:sp>
    <dsp:sp modelId="{4C4B468A-EB83-F742-B989-2E4FC25F2CC3}">
      <dsp:nvSpPr>
        <dsp:cNvPr id="0" name=""/>
        <dsp:cNvSpPr/>
      </dsp:nvSpPr>
      <dsp:spPr>
        <a:xfrm>
          <a:off x="2210687" y="1595387"/>
          <a:ext cx="1970208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5068907"/>
              <a:satOff val="-13064"/>
              <a:lumOff val="-8824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一條河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2004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9780" y="1614480"/>
        <a:ext cx="1932022" cy="352937"/>
      </dsp:txXfrm>
    </dsp:sp>
    <dsp:sp modelId="{70E6A787-4530-7B41-AC2B-CF93CBC5D93B}">
      <dsp:nvSpPr>
        <dsp:cNvPr id="0" name=""/>
        <dsp:cNvSpPr/>
      </dsp:nvSpPr>
      <dsp:spPr>
        <a:xfrm>
          <a:off x="2205431" y="2035401"/>
          <a:ext cx="1980721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6758543"/>
              <a:satOff val="-17419"/>
              <a:lumOff val="-11765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一座山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</a:t>
          </a: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2003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4524" y="2054494"/>
        <a:ext cx="1942535" cy="352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59482-55CC-EA43-B98A-5288F67EF416}">
      <dsp:nvSpPr>
        <dsp:cNvPr id="0" name=""/>
        <dsp:cNvSpPr/>
      </dsp:nvSpPr>
      <dsp:spPr>
        <a:xfrm>
          <a:off x="2472" y="534071"/>
          <a:ext cx="1439137" cy="575655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經驗</a:t>
          </a:r>
        </a:p>
      </dsp:txBody>
      <dsp:txXfrm>
        <a:off x="290300" y="534071"/>
        <a:ext cx="863482" cy="575655"/>
      </dsp:txXfrm>
    </dsp:sp>
    <dsp:sp modelId="{2B947D93-2EAB-5249-9245-003D87BD5786}">
      <dsp:nvSpPr>
        <dsp:cNvPr id="0" name=""/>
        <dsp:cNvSpPr/>
      </dsp:nvSpPr>
      <dsp:spPr>
        <a:xfrm>
          <a:off x="1297696" y="534071"/>
          <a:ext cx="1439137" cy="575655"/>
        </a:xfrm>
        <a:prstGeom prst="chevron">
          <a:avLst/>
        </a:prstGeom>
        <a:solidFill>
          <a:schemeClr val="accent6">
            <a:shade val="80000"/>
            <a:hueOff val="-54272"/>
            <a:satOff val="-308"/>
            <a:lumOff val="78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觀察</a:t>
          </a:r>
        </a:p>
      </dsp:txBody>
      <dsp:txXfrm>
        <a:off x="1585524" y="534071"/>
        <a:ext cx="863482" cy="575655"/>
      </dsp:txXfrm>
    </dsp:sp>
    <dsp:sp modelId="{80DFAF57-5006-2944-A3A2-FEF45E29ED01}">
      <dsp:nvSpPr>
        <dsp:cNvPr id="0" name=""/>
        <dsp:cNvSpPr/>
      </dsp:nvSpPr>
      <dsp:spPr>
        <a:xfrm>
          <a:off x="2592920" y="534071"/>
          <a:ext cx="1439137" cy="575655"/>
        </a:xfrm>
        <a:prstGeom prst="chevron">
          <a:avLst/>
        </a:prstGeom>
        <a:solidFill>
          <a:schemeClr val="accent6">
            <a:shade val="80000"/>
            <a:hueOff val="-108544"/>
            <a:satOff val="-615"/>
            <a:lumOff val="157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思考</a:t>
          </a:r>
        </a:p>
      </dsp:txBody>
      <dsp:txXfrm>
        <a:off x="2880748" y="534071"/>
        <a:ext cx="863482" cy="575655"/>
      </dsp:txXfrm>
    </dsp:sp>
    <dsp:sp modelId="{8F8B6BD3-5C12-074B-8B88-1DBD54D347A7}">
      <dsp:nvSpPr>
        <dsp:cNvPr id="0" name=""/>
        <dsp:cNvSpPr/>
      </dsp:nvSpPr>
      <dsp:spPr>
        <a:xfrm>
          <a:off x="3888144" y="534071"/>
          <a:ext cx="1439137" cy="575655"/>
        </a:xfrm>
        <a:prstGeom prst="chevron">
          <a:avLst/>
        </a:prstGeom>
        <a:solidFill>
          <a:schemeClr val="accent6">
            <a:shade val="80000"/>
            <a:hueOff val="-162816"/>
            <a:satOff val="-923"/>
            <a:lumOff val="2366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執行</a:t>
          </a:r>
        </a:p>
      </dsp:txBody>
      <dsp:txXfrm>
        <a:off x="4175972" y="534071"/>
        <a:ext cx="863482" cy="575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Narrow" pitchFamily="34" charset="0"/>
                <a:ea typeface="微軟正黑體" pitchFamily="34" charset="-120"/>
              </a:defRPr>
            </a:lvl1pPr>
          </a:lstStyle>
          <a:p>
            <a:pPr>
              <a:defRPr/>
            </a:pPr>
            <a:fld id="{BEDDCC24-1A8C-4748-97A4-D2AA0B0BF743}" type="datetimeFigureOut">
              <a:rPr lang="zh-TW" altLang="en-US"/>
              <a:pPr>
                <a:defRPr/>
              </a:pPr>
              <a:t>2026/5/19</a:t>
            </a:fld>
            <a:endParaRPr lang="en-US" altLang="zh-TW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4CDE676C-E5E3-41DF-9088-611256D11A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263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AD448F0-2F12-4C4A-964F-B95259CE4F48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692422-AB28-45E1-B528-7B2BF20B6E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8150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D35BF1E-0DF1-440E-B8D7-9EEEB9CD0EB7}" type="slidenum">
              <a:rPr lang="en-US" altLang="zh-TW" smtClean="0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4280835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0ACF1-B5C8-495A-B3E0-E0324B9491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124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B6F4E8B-306E-45F2-B566-E487F29EAD76}" type="slidenum">
              <a:rPr lang="zh-TW" altLang="en-US" smtClean="0"/>
              <a:pPr>
                <a:spcBef>
                  <a:spcPct val="0"/>
                </a:spcBef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224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7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692422-AB28-45E1-B528-7B2BF20B6E88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98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4B108-BAD0-BC47-BD7A-540C3D655478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377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4B108-BAD0-BC47-BD7A-540C3D655478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42315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uFillTx/>
            </a:endParaRPr>
          </a:p>
        </p:txBody>
      </p:sp>
      <p:sp>
        <p:nvSpPr>
          <p:cNvPr id="30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fld id="{61D1A60B-553D-409C-9037-312E8DB8F12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t>16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71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692422-AB28-45E1-B528-7B2BF20B6E88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99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0ACF1-B5C8-495A-B3E0-E0324B9491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852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0ACF1-B5C8-495A-B3E0-E0324B9491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388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0ACF1-B5C8-495A-B3E0-E0324B9491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23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0ACF1-B5C8-495A-B3E0-E0324B9491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84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FA1CB9-57A1-4CE2-B231-A04A97CE13EB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5E523-19E1-4371-86B3-97E2103D11E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18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7D9DD-AA25-438C-B443-604FBAA7166A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48906-CF49-4953-BF13-C3D8DD0105F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7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7D9DD-AA25-438C-B443-604FBAA7166A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48906-CF49-4953-BF13-C3D8DD0105F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874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7D9DD-AA25-438C-B443-604FBAA7166A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48906-CF49-4953-BF13-C3D8DD0105F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3840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7D9DD-AA25-438C-B443-604FBAA7166A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48906-CF49-4953-BF13-C3D8DD0105F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728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7D9DD-AA25-438C-B443-604FBAA7166A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48906-CF49-4953-BF13-C3D8DD0105F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378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7D9DD-AA25-438C-B443-604FBAA7166A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48906-CF49-4953-BF13-C3D8DD0105F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9638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0A173E-1581-4617-BF43-168DAA661668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346BF-F4FC-4349-97EA-0C46D16F948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389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0439EC-D866-4E99-BC3C-0AE6EA6301E5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EEDC4-A2BE-4E12-995D-16307A130DB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057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40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1" y="101090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4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D9012-B849-4066-95C4-1D5D07093A85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BA049-5613-4DC9-9166-83F30F26339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9046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節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64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1" y="105461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79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1" y="1006833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99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1" y="105461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1" y="970345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03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1" y="970345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57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43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04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8183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7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B00F8-9197-4E01-8A91-6A009F68D4AD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46DCC-A25D-401E-96FE-6F4492E14DB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042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7343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47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1" y="102330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5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1" y="105461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4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B181-025C-45A3-892F-F9FFD9A2332A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7C8C-2B84-4CBC-8A61-894EBDAAD9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822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1CB9-57A1-4CE2-B231-A04A97CE13EB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5E523-19E1-4371-86B3-97E2103D11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553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D9012-B849-4066-95C4-1D5D07093A85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BA049-5613-4DC9-9166-83F30F2633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741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B00F8-9197-4E01-8A91-6A009F68D4AD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6DCC-A25D-401E-96FE-6F4492E14D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673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6BA85-ABD9-4E82-AC85-B5CF0C984372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FBCA7-6C7F-4FB7-8683-DF1F54EEAE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58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C952E-69B5-4D99-BD3B-DD0004735E26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82B22-69EC-429B-832A-1E3E7DFD8A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E6BA85-ABD9-4E82-AC85-B5CF0C984372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FBCA7-6C7F-4FB7-8683-DF1F54EEAE8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43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4AE8-FF0A-471F-980B-D9F0B533BB68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09DC6-0006-4AFC-BA45-D6B6C6A79A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471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B15D-C9D3-4B50-9503-67231AA576BD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D0CD4-37C8-4E77-9C93-1625334A6CB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818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C3033-F109-4409-A1F4-313C535DA415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FC704-2BE4-4912-AA29-E4261C4FAA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965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B1117-08AF-40AC-8DA3-C1AA400F675E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0286-C08F-438D-BC63-29608B5D4F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452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A173E-1581-4617-BF43-168DAA661668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46BF-F4FC-4349-97EA-0C46D16F948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6463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439EC-D866-4E99-BC3C-0AE6EA6301E5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EDC4-A2BE-4E12-995D-16307A130D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930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C952E-69B5-4D99-BD3B-DD0004735E26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F82B22-69EC-429B-832A-1E3E7DFD8A4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56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C64AE8-FF0A-471F-980B-D9F0B533BB68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09DC6-0006-4AFC-BA45-D6B6C6A79A4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466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E3B15D-C9D3-4B50-9503-67231AA576BD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D0CD4-37C8-4E77-9C93-1625334A6CB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33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7C3033-F109-4409-A1F4-313C535DA415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FC704-2BE4-4912-AA29-E4261C4FAA4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117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1B1117-08AF-40AC-8DA3-C1AA400F675E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90286-C08F-438D-BC63-29608B5D4F0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24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8647D9DD-AA25-438C-B443-604FBAA7166A}" type="datetimeFigureOut">
              <a:rPr lang="zh-TW" altLang="en-US" smtClean="0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3B648906-CF49-4953-BF13-C3D8DD0105F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0573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FC8ADD6-BEF9-E643-9828-72D440CC7154}"/>
              </a:ext>
            </a:extLst>
          </p:cNvPr>
          <p:cNvSpPr/>
          <p:nvPr userDrawn="1"/>
        </p:nvSpPr>
        <p:spPr>
          <a:xfrm>
            <a:off x="137160" y="1049500"/>
            <a:ext cx="9006840" cy="4998524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9FDACC1B-9388-514B-B2A1-5114C2FBE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6165" b="50752" l="2885" r="88324">
                        <a14:foregroundMark x1="11401" y1="33459" x2="11401" y2="33459"/>
                        <a14:foregroundMark x1="21978" y1="31203" x2="21978" y2="31203"/>
                        <a14:foregroundMark x1="31731" y1="27820" x2="31731" y2="27820"/>
                        <a14:foregroundMark x1="30632" y1="23684" x2="30632" y2="23684"/>
                        <a14:foregroundMark x1="41621" y1="29323" x2="41621" y2="29323"/>
                        <a14:foregroundMark x1="52610" y1="33459" x2="52610" y2="33459"/>
                        <a14:foregroundMark x1="64423" y1="27820" x2="64423" y2="27820"/>
                        <a14:foregroundMark x1="66896" y1="24436" x2="66896" y2="24436"/>
                        <a14:foregroundMark x1="78297" y1="25564" x2="78297" y2="25564"/>
                        <a14:foregroundMark x1="70879" y1="34962" x2="70879" y2="34962"/>
                        <a14:foregroundMark x1="88324" y1="32331" x2="88324" y2="32331"/>
                        <a14:foregroundMark x1="60577" y1="39098" x2="60577" y2="39098"/>
                        <a14:foregroundMark x1="10302" y1="28195" x2="10302" y2="28195"/>
                        <a14:foregroundMark x1="62363" y1="24812" x2="62363" y2="24812"/>
                        <a14:foregroundMark x1="74725" y1="23684" x2="74725" y2="2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80" t="17365" r="8523" b="48872"/>
          <a:stretch/>
        </p:blipFill>
        <p:spPr>
          <a:xfrm>
            <a:off x="949456" y="202989"/>
            <a:ext cx="2353235" cy="43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9F7A95F-A7A9-A649-8DA2-9ECC7F4FCE31}"/>
              </a:ext>
            </a:extLst>
          </p:cNvPr>
          <p:cNvSpPr txBox="1"/>
          <p:nvPr userDrawn="1"/>
        </p:nvSpPr>
        <p:spPr>
          <a:xfrm>
            <a:off x="871536" y="587622"/>
            <a:ext cx="32367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zh-TW" dirty="0" err="1">
                <a:latin typeface="Bradley Hand" pitchFamily="2" charset="0"/>
              </a:rPr>
              <a:t>Guang</a:t>
            </a:r>
            <a:r>
              <a:rPr kumimoji="1" lang="en-US" altLang="zh-TW" dirty="0">
                <a:latin typeface="Bradley Hand" pitchFamily="2" charset="0"/>
              </a:rPr>
              <a:t> Wu Junior High School</a:t>
            </a:r>
            <a:endParaRPr kumimoji="1" lang="zh-TW" altLang="en-US" dirty="0">
              <a:latin typeface="Bradley Hand" pitchFamily="2" charset="0"/>
            </a:endParaRPr>
          </a:p>
        </p:txBody>
      </p:sp>
      <p:sp>
        <p:nvSpPr>
          <p:cNvPr id="44" name="五邊形 43">
            <a:extLst>
              <a:ext uri="{FF2B5EF4-FFF2-40B4-BE49-F238E27FC236}">
                <a16:creationId xmlns:a16="http://schemas.microsoft.com/office/drawing/2014/main" id="{CD76EF6E-928A-4348-9F21-C91097526985}"/>
              </a:ext>
            </a:extLst>
          </p:cNvPr>
          <p:cNvSpPr/>
          <p:nvPr userDrawn="1"/>
        </p:nvSpPr>
        <p:spPr>
          <a:xfrm>
            <a:off x="137160" y="991012"/>
            <a:ext cx="3944022" cy="60446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589" y="1184238"/>
            <a:ext cx="6683765" cy="942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474" y="2207294"/>
            <a:ext cx="6691733" cy="3675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pic>
        <p:nvPicPr>
          <p:cNvPr id="8" name="圖片 7" descr="校徽">
            <a:extLst>
              <a:ext uri="{FF2B5EF4-FFF2-40B4-BE49-F238E27FC236}">
                <a16:creationId xmlns:a16="http://schemas.microsoft.com/office/drawing/2014/main" id="{1DBF490A-06C9-B6DD-FCBD-5F76B9D5973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/>
          <a:srcRect b="7396"/>
          <a:stretch>
            <a:fillRect/>
          </a:stretch>
        </p:blipFill>
        <p:spPr bwMode="auto">
          <a:xfrm>
            <a:off x="174369" y="35084"/>
            <a:ext cx="734877" cy="9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9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000" strike="noStrike" spc="60"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47D9DD-AA25-438C-B443-604FBAA7166A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000" cap="all" spc="60"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3B648906-CF49-4953-BF13-C3D8DD0105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216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VBLuoAiDe8Y" TargetMode="External"/><Relationship Id="rId4" Type="http://schemas.openxmlformats.org/officeDocument/2006/relationships/hyperlink" Target="https://youtu.be/v3Hd4VGdD8o?si=V-P0U9bIAgu4nso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youtu.be/Lz_Ufse9f0Y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youtu.be/lrvR22mpk94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hyperlink" Target="https://youtu.be/QekHFSNTEC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3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6" Type="http://schemas.openxmlformats.org/officeDocument/2006/relationships/diagramData" Target="../diagrams/data2.xml"/><Relationship Id="rId5" Type="http://schemas.openxmlformats.org/officeDocument/2006/relationships/image" Target="../media/image35.jpeg"/><Relationship Id="rId10" Type="http://schemas.microsoft.com/office/2007/relationships/diagramDrawing" Target="../diagrams/drawing2.xml"/><Relationship Id="rId4" Type="http://schemas.openxmlformats.org/officeDocument/2006/relationships/image" Target="../media/image34.jpeg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7.jpeg"/><Relationship Id="rId7" Type="http://schemas.openxmlformats.org/officeDocument/2006/relationships/image" Target="../media/image65.jpeg"/><Relationship Id="rId12" Type="http://schemas.openxmlformats.org/officeDocument/2006/relationships/image" Target="../media/image7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jh.hc.edu.tw/nss/p/index" TargetMode="External"/><Relationship Id="rId2" Type="http://schemas.openxmlformats.org/officeDocument/2006/relationships/hyperlink" Target="https://forms.gle/TdqWfj7VN6aorrHc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hyperlink" Target="https://youtu.be/6gtxnxcEGjE?si=V2XmIXWVfw_jeX3n" TargetMode="Externa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1.xml"/><Relationship Id="rId9" Type="http://schemas.openxmlformats.org/officeDocument/2006/relationships/hyperlink" Target="https://youtu.be/pVmnaou7xak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youtube.com/playlist?list=PLobeD3OKfyiUau-SGRtRAkACYenAzzary" TargetMode="Externa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戶外, 樹狀, 服裝, 人員 的圖片&#10;&#10;AI 產生的內容可能不正確。">
            <a:extLst>
              <a:ext uri="{FF2B5EF4-FFF2-40B4-BE49-F238E27FC236}">
                <a16:creationId xmlns:a16="http://schemas.microsoft.com/office/drawing/2014/main" id="{358D1426-9139-4514-B9ED-5170B80C5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755574" y="332656"/>
            <a:ext cx="7648436" cy="579339"/>
          </a:xfrm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2026</a:t>
            </a:r>
            <a:r>
              <a:rPr lang="zh-TW" altLang="en-US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法拉第單車環島課程家長說明會</a:t>
            </a:r>
            <a:endParaRPr lang="zh-TW" altLang="en-US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3923928" y="6309320"/>
            <a:ext cx="5089070" cy="432048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新竹市立光武國中 魏子超老師</a:t>
            </a:r>
            <a:r>
              <a:rPr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115</a:t>
            </a:r>
            <a:r>
              <a:rPr lang="zh-TW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年</a:t>
            </a:r>
            <a:r>
              <a:rPr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05</a:t>
            </a:r>
            <a:r>
              <a:rPr lang="zh-TW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月</a:t>
            </a:r>
            <a:r>
              <a:rPr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r>
              <a:rPr lang="zh-TW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日</a:t>
            </a:r>
            <a:endParaRPr lang="zh-TW" altLang="en-US" sz="10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9235B4-F56E-E144-B964-5D363F270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36CCF9-8DD6-4747-9BEB-DD6DBBC3E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55" b="11605"/>
          <a:stretch/>
        </p:blipFill>
        <p:spPr>
          <a:xfrm>
            <a:off x="395536" y="2060848"/>
            <a:ext cx="8581937" cy="45212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86779" y="1078036"/>
            <a:ext cx="6165541" cy="7667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自我挑戰～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三次路騎課程：</a:t>
            </a:r>
            <a:r>
              <a:rPr kumimoji="0" lang="en-US" altLang="zh-TW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十七公里海岸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896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9235B4-F56E-E144-B964-5D363F270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3A5AC7-33DA-FD45-B287-9FA657656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0" r="5842" b="4903"/>
          <a:stretch/>
        </p:blipFill>
        <p:spPr>
          <a:xfrm>
            <a:off x="467543" y="1772816"/>
            <a:ext cx="8511637" cy="489654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6779" y="1078036"/>
            <a:ext cx="6165541" cy="69478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自我挑戰～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三次路騎課程：</a:t>
            </a:r>
            <a:r>
              <a:rPr kumimoji="0" lang="en-US" altLang="zh-TW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寶二水庫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953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3B3C73-9B67-234C-BD3E-589FDB1C6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DBCC37-01C3-534F-86E8-112D242E9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24" b="8573"/>
          <a:stretch/>
        </p:blipFill>
        <p:spPr>
          <a:xfrm>
            <a:off x="395536" y="2133600"/>
            <a:ext cx="8525464" cy="446008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6779" y="1078036"/>
            <a:ext cx="6525581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自我挑戰～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三次路騎課程：</a:t>
            </a:r>
            <a:r>
              <a:rPr kumimoji="0" lang="en-US" altLang="zh-TW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蘆竹湳古厝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028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95943A5-F47C-4E4B-BDC6-B5E4D2F6B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85" r="65697" b="7831"/>
          <a:stretch/>
        </p:blipFill>
        <p:spPr>
          <a:xfrm>
            <a:off x="6193599" y="2946458"/>
            <a:ext cx="2941209" cy="1998000"/>
          </a:xfrm>
          <a:prstGeom prst="rect">
            <a:avLst/>
          </a:prstGeom>
        </p:spPr>
      </p:pic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97FAE04C-BA43-1F4E-A341-42E700C25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24" r="66106" b="12756"/>
          <a:stretch/>
        </p:blipFill>
        <p:spPr>
          <a:xfrm>
            <a:off x="150001" y="2979655"/>
            <a:ext cx="2950250" cy="199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0B4079A-DC2A-3A46-8359-C1D8CB297F72}"/>
              </a:ext>
            </a:extLst>
          </p:cNvPr>
          <p:cNvSpPr txBox="1"/>
          <p:nvPr/>
        </p:nvSpPr>
        <p:spPr>
          <a:xfrm>
            <a:off x="599929" y="5152290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公里單車道</a:t>
            </a:r>
            <a:endParaRPr lang="zh-TW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7BACDA7-7FBC-C645-A3E5-A870DC1465F8}"/>
              </a:ext>
            </a:extLst>
          </p:cNvPr>
          <p:cNvSpPr txBox="1"/>
          <p:nvPr/>
        </p:nvSpPr>
        <p:spPr>
          <a:xfrm>
            <a:off x="6584629" y="515719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頭份蘆竹湳古厝</a:t>
            </a:r>
            <a:endParaRPr lang="zh-TW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471846F-F0AD-054A-83A7-021D62B7692D}"/>
              </a:ext>
            </a:extLst>
          </p:cNvPr>
          <p:cNvSpPr txBox="1"/>
          <p:nvPr/>
        </p:nvSpPr>
        <p:spPr>
          <a:xfrm>
            <a:off x="3566019" y="520851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寶二水庫及北埔</a:t>
            </a:r>
            <a:endParaRPr lang="zh-TW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id="{814D3CA0-7CA9-AD4D-9D25-49C9BCCA0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91523" r="82348" b="3807"/>
          <a:stretch/>
        </p:blipFill>
        <p:spPr>
          <a:xfrm>
            <a:off x="2129044" y="3113006"/>
            <a:ext cx="921703" cy="152401"/>
          </a:xfrm>
          <a:prstGeom prst="rect">
            <a:avLst/>
          </a:prstGeom>
        </p:spPr>
      </p:pic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B7C16CDC-24FD-764A-828B-B18AB95C7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91523" r="82348" b="3807"/>
          <a:stretch/>
        </p:blipFill>
        <p:spPr>
          <a:xfrm>
            <a:off x="8103631" y="3122675"/>
            <a:ext cx="921703" cy="152401"/>
          </a:xfrm>
          <a:prstGeom prst="rect">
            <a:avLst/>
          </a:prstGeom>
        </p:spPr>
      </p:pic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DB53684A-4BD2-2642-BFEE-B502F81ED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91523" r="82348" b="3807"/>
          <a:stretch/>
        </p:blipFill>
        <p:spPr>
          <a:xfrm>
            <a:off x="5844877" y="4929255"/>
            <a:ext cx="921703" cy="15240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28F5338F-3444-514F-AB07-D3CB816D7D80}"/>
              </a:ext>
            </a:extLst>
          </p:cNvPr>
          <p:cNvSpPr txBox="1"/>
          <p:nvPr/>
        </p:nvSpPr>
        <p:spPr>
          <a:xfrm>
            <a:off x="1310058" y="222423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遠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51749F6-4875-334C-9B74-E7FECF99C92D}"/>
              </a:ext>
            </a:extLst>
          </p:cNvPr>
          <p:cNvSpPr txBox="1"/>
          <p:nvPr/>
        </p:nvSpPr>
        <p:spPr>
          <a:xfrm>
            <a:off x="7315389" y="22674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坡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191EDCF-FBB2-8E43-ACCF-314855A9718E}"/>
              </a:ext>
            </a:extLst>
          </p:cNvPr>
          <p:cNvSpPr txBox="1"/>
          <p:nvPr/>
        </p:nvSpPr>
        <p:spPr>
          <a:xfrm>
            <a:off x="4386756" y="225960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陡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286778" y="1078036"/>
            <a:ext cx="6021525" cy="137796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自我挑戰～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三次路騎課程：不同訓練主題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ACF176F-E341-DE47-A9C3-2F4BB3988B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627" r="68497" b="14287"/>
          <a:stretch/>
        </p:blipFill>
        <p:spPr>
          <a:xfrm>
            <a:off x="3100251" y="2996597"/>
            <a:ext cx="3043844" cy="19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0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DFB4E1E-7537-407F-8871-5A7D0A054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6" y="2137887"/>
            <a:ext cx="8683194" cy="446008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6779" y="1078036"/>
            <a:ext cx="6525581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自我挑戰～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三次路騎課程：</a:t>
            </a:r>
            <a:r>
              <a:rPr kumimoji="0" lang="en-US" altLang="zh-TW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宇老觀景台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5831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97FAE04C-BA43-1F4E-A341-42E700C2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24" r="66106" b="12756"/>
          <a:stretch/>
        </p:blipFill>
        <p:spPr>
          <a:xfrm>
            <a:off x="150001" y="2979655"/>
            <a:ext cx="2950250" cy="199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0B4079A-DC2A-3A46-8359-C1D8CB297F72}"/>
              </a:ext>
            </a:extLst>
          </p:cNvPr>
          <p:cNvSpPr txBox="1"/>
          <p:nvPr/>
        </p:nvSpPr>
        <p:spPr>
          <a:xfrm>
            <a:off x="599929" y="5152290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公里單車道</a:t>
            </a:r>
            <a:endParaRPr lang="zh-TW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7BACDA7-7FBC-C645-A3E5-A870DC1465F8}"/>
              </a:ext>
            </a:extLst>
          </p:cNvPr>
          <p:cNvSpPr txBox="1"/>
          <p:nvPr/>
        </p:nvSpPr>
        <p:spPr>
          <a:xfrm>
            <a:off x="6948264" y="520851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宇老觀景台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471846F-F0AD-054A-83A7-021D62B7692D}"/>
              </a:ext>
            </a:extLst>
          </p:cNvPr>
          <p:cNvSpPr txBox="1"/>
          <p:nvPr/>
        </p:nvSpPr>
        <p:spPr>
          <a:xfrm>
            <a:off x="3566019" y="520851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寶二水庫及北埔</a:t>
            </a:r>
            <a:endParaRPr lang="zh-TW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id="{814D3CA0-7CA9-AD4D-9D25-49C9BCCA0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91523" r="82348" b="3807"/>
          <a:stretch/>
        </p:blipFill>
        <p:spPr>
          <a:xfrm>
            <a:off x="2129044" y="3113006"/>
            <a:ext cx="921703" cy="152401"/>
          </a:xfrm>
          <a:prstGeom prst="rect">
            <a:avLst/>
          </a:prstGeom>
        </p:spPr>
      </p:pic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B7C16CDC-24FD-764A-828B-B18AB95C7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91523" r="82348" b="3807"/>
          <a:stretch/>
        </p:blipFill>
        <p:spPr>
          <a:xfrm>
            <a:off x="8103631" y="3122675"/>
            <a:ext cx="921703" cy="152401"/>
          </a:xfrm>
          <a:prstGeom prst="rect">
            <a:avLst/>
          </a:prstGeom>
        </p:spPr>
      </p:pic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DB53684A-4BD2-2642-BFEE-B502F81ED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91523" r="82348" b="3807"/>
          <a:stretch/>
        </p:blipFill>
        <p:spPr>
          <a:xfrm>
            <a:off x="5844877" y="4929255"/>
            <a:ext cx="921703" cy="15240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28F5338F-3444-514F-AB07-D3CB816D7D80}"/>
              </a:ext>
            </a:extLst>
          </p:cNvPr>
          <p:cNvSpPr txBox="1"/>
          <p:nvPr/>
        </p:nvSpPr>
        <p:spPr>
          <a:xfrm>
            <a:off x="1286778" y="221709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遠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51749F6-4875-334C-9B74-E7FECF99C92D}"/>
              </a:ext>
            </a:extLst>
          </p:cNvPr>
          <p:cNvSpPr txBox="1"/>
          <p:nvPr/>
        </p:nvSpPr>
        <p:spPr>
          <a:xfrm>
            <a:off x="4223186" y="221709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坡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191EDCF-FBB2-8E43-ACCF-314855A9718E}"/>
              </a:ext>
            </a:extLst>
          </p:cNvPr>
          <p:cNvSpPr txBox="1"/>
          <p:nvPr/>
        </p:nvSpPr>
        <p:spPr>
          <a:xfrm>
            <a:off x="7406004" y="221709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陡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286778" y="1078036"/>
            <a:ext cx="6021525" cy="137796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自我挑戰～</a:t>
            </a: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三次路騎課程：不同訓練主題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ACF176F-E341-DE47-A9C3-2F4BB3988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627" r="68497" b="14287"/>
          <a:stretch/>
        </p:blipFill>
        <p:spPr>
          <a:xfrm>
            <a:off x="3100251" y="2996597"/>
            <a:ext cx="3043844" cy="199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8BB6652-FA9E-4650-9EFA-7C8614521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686" y="3013539"/>
            <a:ext cx="2636948" cy="19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16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7923" y="1302478"/>
            <a:ext cx="8568952" cy="556513"/>
          </a:xfrm>
        </p:spPr>
        <p:txBody>
          <a:bodyPr>
            <a:noAutofit/>
          </a:bodyPr>
          <a:lstStyle/>
          <a:p>
            <a:pPr algn="ctr">
              <a:defRPr>
                <a:uFillTx/>
              </a:defRPr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學習拿麥克風：</a:t>
            </a:r>
            <a:r>
              <a:rPr lang="zh-TW" altLang="en-US" sz="28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老師不再是威權的「知識提供者」！</a:t>
            </a:r>
            <a:endParaRPr lang="zh-TW" altLang="zh-TW" sz="28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B5C1CFA-BF8B-42DA-9D14-0A52767AB5B7}"/>
              </a:ext>
            </a:extLst>
          </p:cNvPr>
          <p:cNvSpPr txBox="1"/>
          <p:nvPr/>
        </p:nvSpPr>
        <p:spPr>
          <a:xfrm>
            <a:off x="6948264" y="6156012"/>
            <a:ext cx="164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2509F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理財大冒險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4108A4C-FA92-4A72-9CA8-6C146E557035}"/>
              </a:ext>
            </a:extLst>
          </p:cNvPr>
          <p:cNvSpPr txBox="1"/>
          <p:nvPr/>
        </p:nvSpPr>
        <p:spPr>
          <a:xfrm>
            <a:off x="4053720" y="615601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2509F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ＡＩ新世代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EAEEAC6-BFFB-47CB-98BD-C93D411E1283}"/>
              </a:ext>
            </a:extLst>
          </p:cNvPr>
          <p:cNvSpPr txBox="1"/>
          <p:nvPr/>
        </p:nvSpPr>
        <p:spPr>
          <a:xfrm>
            <a:off x="710669" y="618596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2509F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撼動人心的音樂</a:t>
            </a:r>
          </a:p>
        </p:txBody>
      </p:sp>
      <p:pic>
        <p:nvPicPr>
          <p:cNvPr id="24" name="圖片 23">
            <a:hlinkClick r:id="rId3"/>
            <a:extLst>
              <a:ext uri="{FF2B5EF4-FFF2-40B4-BE49-F238E27FC236}">
                <a16:creationId xmlns:a16="http://schemas.microsoft.com/office/drawing/2014/main" id="{28F97256-659E-41CE-815A-BD31790DB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4" y="2151801"/>
            <a:ext cx="2582194" cy="193555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D882C6A-151D-417B-AE78-D7A6B448F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5" y="4174930"/>
            <a:ext cx="2582194" cy="1935553"/>
          </a:xfrm>
          <a:prstGeom prst="rect">
            <a:avLst/>
          </a:prstGeom>
        </p:spPr>
      </p:pic>
      <p:pic>
        <p:nvPicPr>
          <p:cNvPr id="26" name="圖片 25">
            <a:hlinkClick r:id="rId6"/>
            <a:extLst>
              <a:ext uri="{FF2B5EF4-FFF2-40B4-BE49-F238E27FC236}">
                <a16:creationId xmlns:a16="http://schemas.microsoft.com/office/drawing/2014/main" id="{6E101A2B-D4F1-4560-88E9-C90BFC377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414" y="2151801"/>
            <a:ext cx="2582194" cy="193555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5EA4E58-213C-4819-A67F-D12E44499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5414" y="4174930"/>
            <a:ext cx="2582194" cy="1935553"/>
          </a:xfrm>
          <a:prstGeom prst="rect">
            <a:avLst/>
          </a:prstGeom>
        </p:spPr>
      </p:pic>
      <p:pic>
        <p:nvPicPr>
          <p:cNvPr id="28" name="圖片 27">
            <a:hlinkClick r:id="rId9"/>
            <a:extLst>
              <a:ext uri="{FF2B5EF4-FFF2-40B4-BE49-F238E27FC236}">
                <a16:creationId xmlns:a16="http://schemas.microsoft.com/office/drawing/2014/main" id="{587979C5-BD5C-4027-B474-F08F23639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0407" y="2151801"/>
            <a:ext cx="2539273" cy="190338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9B238E88-CDBF-4A31-A87D-8F9A088798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0005" y="4174930"/>
            <a:ext cx="2549676" cy="19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7CECC9D0-7037-4EC0-9648-10DEBEEEC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99" y="4299687"/>
            <a:ext cx="3159563" cy="236967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8F5BAC0-04BB-42C1-B18C-4AC6EBB7D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89" y="1778020"/>
            <a:ext cx="3159564" cy="236967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EA504E3-7AB1-45A9-B14D-A60057D01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17" y="2778087"/>
            <a:ext cx="2884105" cy="21630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1FD5D43-2C4B-467C-8C37-1912547BE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7" y="1782383"/>
            <a:ext cx="2655213" cy="1991410"/>
          </a:xfrm>
          <a:prstGeom prst="rect">
            <a:avLst/>
          </a:prstGeom>
        </p:spPr>
      </p:pic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78A669A6-BF45-B447-A09E-0132246D9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640959"/>
              </p:ext>
            </p:extLst>
          </p:nvPr>
        </p:nvGraphicFramePr>
        <p:xfrm>
          <a:off x="188554" y="4702884"/>
          <a:ext cx="5329755" cy="164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47664" y="1116330"/>
            <a:ext cx="6425209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幹部訓練課程～</a:t>
            </a:r>
            <a:r>
              <a:rPr kumimoji="0" lang="zh-TW" altLang="en-US" sz="28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提升孩子的領導力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9964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4243841-B0F9-8FD4-A3B7-6A74E9C2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24" y="1937215"/>
            <a:ext cx="2879997" cy="215999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933EBE3-185A-04DA-517A-6FFC5194C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08" y="4283018"/>
            <a:ext cx="2879998" cy="21599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28264AE-3E6F-A709-FD59-0EBAD2246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82" y="4283018"/>
            <a:ext cx="2883883" cy="216291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AF85CD5-D109-7F3A-0F2F-A82F36DA4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14" y="1937215"/>
            <a:ext cx="2883883" cy="216291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07704" y="1246981"/>
            <a:ext cx="5779294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典範學習～</a:t>
            </a:r>
            <a:r>
              <a:rPr kumimoji="0" lang="zh-TW" altLang="en-US" sz="28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引導孩子學習目標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FCDFC1B-E5E4-435B-A0BA-18092D368E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3" y="1908670"/>
            <a:ext cx="2879999" cy="21599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B746B24-81B3-4D55-921B-4AB75F4EF4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2" y="4283018"/>
            <a:ext cx="2879999" cy="21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68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0F6A87-8DD4-3046-8F51-C68E2BA7E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199710"/>
            <a:ext cx="3995056" cy="601718"/>
          </a:xfrm>
        </p:spPr>
        <p:txBody>
          <a:bodyPr>
            <a:normAutofit/>
          </a:bodyPr>
          <a:lstStyle/>
          <a:p>
            <a:r>
              <a:rPr kumimoji="1"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合作、尊重、簡單生活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20" y="4232692"/>
            <a:ext cx="2880000" cy="21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20" y="1941341"/>
            <a:ext cx="2880000" cy="21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4" y="1935035"/>
            <a:ext cx="2888408" cy="216630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4" y="4232692"/>
            <a:ext cx="2880000" cy="216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22" y="1935035"/>
            <a:ext cx="2888408" cy="216630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06" y="4232692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86779" y="1078036"/>
            <a:ext cx="3510101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戶外教育與學校課務系統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07FAB6C8-92D7-4D7B-9AA8-0139677AD7AE}"/>
              </a:ext>
            </a:extLst>
          </p:cNvPr>
          <p:cNvSpPr/>
          <p:nvPr/>
        </p:nvSpPr>
        <p:spPr>
          <a:xfrm>
            <a:off x="3076075" y="2828977"/>
            <a:ext cx="546825" cy="557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F2074379-132A-4807-A240-D1D12BDFC468}"/>
              </a:ext>
            </a:extLst>
          </p:cNvPr>
          <p:cNvSpPr/>
          <p:nvPr/>
        </p:nvSpPr>
        <p:spPr>
          <a:xfrm>
            <a:off x="2559332" y="4234633"/>
            <a:ext cx="390589" cy="3977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5D3E3633-F475-4334-A72F-DAB45ABED47C}"/>
              </a:ext>
            </a:extLst>
          </p:cNvPr>
          <p:cNvSpPr/>
          <p:nvPr/>
        </p:nvSpPr>
        <p:spPr>
          <a:xfrm>
            <a:off x="2527617" y="4090219"/>
            <a:ext cx="390589" cy="7171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8F0225EB-ECAD-4486-8379-75F9B9A8EE1F}"/>
              </a:ext>
            </a:extLst>
          </p:cNvPr>
          <p:cNvSpPr/>
          <p:nvPr/>
        </p:nvSpPr>
        <p:spPr>
          <a:xfrm>
            <a:off x="6245703" y="4090219"/>
            <a:ext cx="714632" cy="7171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F5439AE-F074-4386-A268-B856FED90032}"/>
              </a:ext>
            </a:extLst>
          </p:cNvPr>
          <p:cNvGrpSpPr/>
          <p:nvPr/>
        </p:nvGrpSpPr>
        <p:grpSpPr>
          <a:xfrm>
            <a:off x="2051720" y="2060848"/>
            <a:ext cx="5688632" cy="3719116"/>
            <a:chOff x="3540062" y="2393412"/>
            <a:chExt cx="5111874" cy="3278182"/>
          </a:xfrm>
        </p:grpSpPr>
        <p:sp>
          <p:nvSpPr>
            <p:cNvPr id="17" name="圓角矩形 4">
              <a:extLst>
                <a:ext uri="{FF2B5EF4-FFF2-40B4-BE49-F238E27FC236}">
                  <a16:creationId xmlns:a16="http://schemas.microsoft.com/office/drawing/2014/main" id="{AC5F82A5-3D0A-4CBA-A1DC-4F1AF1F4345F}"/>
                </a:ext>
              </a:extLst>
            </p:cNvPr>
            <p:cNvSpPr/>
            <p:nvPr/>
          </p:nvSpPr>
          <p:spPr>
            <a:xfrm>
              <a:off x="6096000" y="2393413"/>
              <a:ext cx="2555936" cy="3278180"/>
            </a:xfrm>
            <a:prstGeom prst="roundRect">
              <a:avLst>
                <a:gd name="adj" fmla="val 579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zh-TW" sz="2400" b="1" dirty="0">
                <a:solidFill>
                  <a:prstClr val="white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zh-TW" sz="2400" b="1" dirty="0">
                <a:solidFill>
                  <a:srgbClr val="FFFF0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srgbClr val="FFFF00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課室外</a:t>
              </a:r>
              <a:endParaRPr lang="en-US" altLang="zh-TW" sz="2400" b="1" dirty="0">
                <a:solidFill>
                  <a:srgbClr val="FFFF0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60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prstClr val="white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法拉第少年</a:t>
              </a:r>
              <a:endParaRPr lang="en-US" altLang="zh-TW" sz="2400" b="1" dirty="0">
                <a:solidFill>
                  <a:prstClr val="white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1200"/>
                </a:spcAft>
              </a:pPr>
              <a:r>
                <a:rPr lang="zh-TW" altLang="en-US" sz="2400" b="1" dirty="0">
                  <a:solidFill>
                    <a:prstClr val="white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自然探索課程</a:t>
              </a:r>
              <a:endParaRPr lang="en-US" altLang="zh-TW" sz="2400" b="1" dirty="0">
                <a:solidFill>
                  <a:prstClr val="white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srgbClr val="FF0000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國際教育課程</a:t>
              </a:r>
              <a:endParaRPr lang="en-US" altLang="zh-TW" sz="2400" b="1" dirty="0">
                <a:solidFill>
                  <a:srgbClr val="FF000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8" name="圓角矩形 4">
              <a:extLst>
                <a:ext uri="{FF2B5EF4-FFF2-40B4-BE49-F238E27FC236}">
                  <a16:creationId xmlns:a16="http://schemas.microsoft.com/office/drawing/2014/main" id="{BD0C5041-CDC7-42C3-9E8F-8688F0565E5C}"/>
                </a:ext>
              </a:extLst>
            </p:cNvPr>
            <p:cNvSpPr/>
            <p:nvPr/>
          </p:nvSpPr>
          <p:spPr>
            <a:xfrm>
              <a:off x="3540063" y="2393413"/>
              <a:ext cx="2555937" cy="3278181"/>
            </a:xfrm>
            <a:prstGeom prst="roundRect">
              <a:avLst>
                <a:gd name="adj" fmla="val 5798"/>
              </a:avLst>
            </a:prstGeom>
            <a:solidFill>
              <a:srgbClr val="00206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zh-TW" sz="2400" b="1" dirty="0">
                <a:solidFill>
                  <a:prstClr val="white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zh-TW" sz="2400" b="1" dirty="0">
                <a:solidFill>
                  <a:srgbClr val="FFFF0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120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srgbClr val="FFFF00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課室內</a:t>
              </a:r>
              <a:endParaRPr lang="en-US" altLang="zh-TW" sz="2400" b="1" dirty="0">
                <a:solidFill>
                  <a:srgbClr val="FFFF0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60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srgbClr val="00B0F0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七年級</a:t>
              </a:r>
              <a:endParaRPr lang="en-US" altLang="zh-TW" sz="2400" b="1" dirty="0">
                <a:solidFill>
                  <a:srgbClr val="00B0F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prstClr val="white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單車主題課程</a:t>
              </a:r>
              <a:endParaRPr lang="en-US" altLang="zh-TW" sz="2400" b="1" dirty="0">
                <a:solidFill>
                  <a:prstClr val="white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b="1" dirty="0">
                  <a:solidFill>
                    <a:srgbClr val="00B050"/>
                  </a:solidFill>
                </a:rPr>
                <a:t>Guang Wu Grow Well</a:t>
              </a:r>
              <a:endParaRPr lang="en-US" altLang="zh-TW" b="1" dirty="0">
                <a:solidFill>
                  <a:srgbClr val="00B05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60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srgbClr val="00B0F0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九年級</a:t>
              </a:r>
              <a:endParaRPr lang="en-US" altLang="zh-TW" sz="2400" b="1" dirty="0">
                <a:solidFill>
                  <a:srgbClr val="00B0F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srgbClr val="00B050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全球議題探究</a:t>
              </a:r>
              <a:endParaRPr lang="en-US" altLang="zh-TW" sz="2400" b="1" dirty="0">
                <a:solidFill>
                  <a:srgbClr val="00B05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19" name="圓角矩形 4">
              <a:extLst>
                <a:ext uri="{FF2B5EF4-FFF2-40B4-BE49-F238E27FC236}">
                  <a16:creationId xmlns:a16="http://schemas.microsoft.com/office/drawing/2014/main" id="{E1BD807E-D3D5-42ED-BDB3-68EF31223310}"/>
                </a:ext>
              </a:extLst>
            </p:cNvPr>
            <p:cNvSpPr/>
            <p:nvPr/>
          </p:nvSpPr>
          <p:spPr>
            <a:xfrm>
              <a:off x="3540062" y="2393412"/>
              <a:ext cx="5111874" cy="849620"/>
            </a:xfrm>
            <a:prstGeom prst="roundRect">
              <a:avLst>
                <a:gd name="adj" fmla="val 5798"/>
              </a:avLst>
            </a:prstGeom>
            <a:solidFill>
              <a:schemeClr val="lt1">
                <a:alpha val="7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3600" b="1" dirty="0">
                  <a:solidFill>
                    <a:srgbClr val="7030A0"/>
                  </a:solidFill>
                  <a:latin typeface="Century Gothic" panose="020B0502020202020204"/>
                  <a:ea typeface="微軟正黑體" panose="020B0604030504040204" pitchFamily="34" charset="-120"/>
                </a:rPr>
                <a:t>光武的戶外教育課程</a:t>
              </a:r>
              <a:endParaRPr lang="en-US" altLang="zh-TW" sz="3600" b="1" dirty="0">
                <a:solidFill>
                  <a:srgbClr val="7030A0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132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4C11B9-40EF-4BDE-A621-021FCC358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8F8C94A5-0206-664F-9829-45744872CD7D}"/>
              </a:ext>
            </a:extLst>
          </p:cNvPr>
          <p:cNvSpPr txBox="1">
            <a:spLocks/>
          </p:cNvSpPr>
          <p:nvPr/>
        </p:nvSpPr>
        <p:spPr>
          <a:xfrm>
            <a:off x="647564" y="116632"/>
            <a:ext cx="7848872" cy="10801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zh-TW" altLang="en-US" sz="2800" b="1" dirty="0">
                <a:solidFill>
                  <a:srgbClr val="2509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不是：你的孩子、我的孩子、或是他的孩子</a:t>
            </a:r>
            <a:r>
              <a:rPr lang="en-US" altLang="zh-TW" sz="2800" b="1" dirty="0">
                <a:solidFill>
                  <a:srgbClr val="2509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pPr defTabSz="685800" fontAlgn="auto">
              <a:spcAft>
                <a:spcPts val="0"/>
              </a:spcAft>
            </a:pPr>
            <a:r>
              <a:rPr lang="zh-TW" altLang="en-US" sz="2800" b="1" dirty="0">
                <a:solidFill>
                  <a:srgbClr val="2509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而是：我們的孩子！</a:t>
            </a:r>
            <a:endParaRPr lang="en-US" altLang="zh-TW" sz="2800" b="1" dirty="0">
              <a:solidFill>
                <a:srgbClr val="2509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3035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1D4B6B8-8364-4861-8F53-E32E68685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8F8C94A5-0206-664F-9829-45744872CD7D}"/>
              </a:ext>
            </a:extLst>
          </p:cNvPr>
          <p:cNvSpPr txBox="1">
            <a:spLocks/>
          </p:cNvSpPr>
          <p:nvPr/>
        </p:nvSpPr>
        <p:spPr>
          <a:xfrm>
            <a:off x="685895" y="260648"/>
            <a:ext cx="7772210" cy="61105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zh-TW" alt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一個人可以走得更快，一群人可以走得更遠</a:t>
            </a:r>
            <a:endParaRPr lang="en-US" altLang="zh-TW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0314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79962" y="271835"/>
            <a:ext cx="3887788" cy="581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FB2.5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FB5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LOGO</a:t>
            </a: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47900" r="43855" b="20600"/>
          <a:stretch/>
        </p:blipFill>
        <p:spPr>
          <a:xfrm>
            <a:off x="7153166" y="1052736"/>
            <a:ext cx="1667306" cy="185256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3" y="3081317"/>
            <a:ext cx="3603031" cy="33559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11" y="3084439"/>
            <a:ext cx="4674261" cy="3352833"/>
          </a:xfrm>
          <a:prstGeom prst="rect">
            <a:avLst/>
          </a:prstGeom>
        </p:spPr>
      </p:pic>
      <p:pic>
        <p:nvPicPr>
          <p:cNvPr id="9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543" y="1052736"/>
            <a:ext cx="2431100" cy="18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32" y="1052736"/>
            <a:ext cx="1776346" cy="18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t="46550" r="12550" b="21651"/>
          <a:stretch>
            <a:fillRect/>
          </a:stretch>
        </p:blipFill>
        <p:spPr bwMode="auto">
          <a:xfrm>
            <a:off x="347348" y="1052736"/>
            <a:ext cx="2356606" cy="18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8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44750" r="22857" b="22700"/>
          <a:stretch/>
        </p:blipFill>
        <p:spPr>
          <a:xfrm>
            <a:off x="205231" y="982223"/>
            <a:ext cx="3312368" cy="21392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9" t="45800" r="6270" b="22700"/>
          <a:stretch/>
        </p:blipFill>
        <p:spPr>
          <a:xfrm>
            <a:off x="-1980728" y="1124744"/>
            <a:ext cx="1654421" cy="5514738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679962" y="271835"/>
            <a:ext cx="3887788" cy="581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FB5.5</a:t>
            </a:r>
            <a:r>
              <a:rPr kumimoji="0" lang="zh-TW" altLang="en-US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～</a:t>
            </a:r>
            <a:r>
              <a:rPr kumimoji="0" lang="en-US" altLang="zh-TW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FB8</a:t>
            </a:r>
            <a:r>
              <a:rPr kumimoji="0" lang="zh-TW" altLang="en-US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主</a:t>
            </a:r>
            <a:r>
              <a:rPr kumimoji="0" lang="en-US" altLang="zh-TW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LOGO</a:t>
            </a:r>
            <a:endParaRPr kumimoji="0" lang="zh-TW" altLang="en-US" sz="3000" b="1" i="0" u="none" strike="noStrike" kern="1200" cap="all" spc="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87" y="982223"/>
            <a:ext cx="2195644" cy="21392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19" y="983443"/>
            <a:ext cx="2179302" cy="213923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267935" cy="320095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75" y="3356992"/>
            <a:ext cx="4295946" cy="319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85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79400" r="43968" b="3801"/>
          <a:stretch/>
        </p:blipFill>
        <p:spPr>
          <a:xfrm>
            <a:off x="2853331" y="2777618"/>
            <a:ext cx="2942343" cy="1384632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587755" y="41349"/>
            <a:ext cx="3887788" cy="581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法拉第紀念衫臂章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18500"/>
          <a:stretch/>
        </p:blipFill>
        <p:spPr>
          <a:xfrm>
            <a:off x="3055485" y="4484821"/>
            <a:ext cx="2952328" cy="210793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 b="9428"/>
          <a:stretch/>
        </p:blipFill>
        <p:spPr>
          <a:xfrm>
            <a:off x="5898678" y="2656940"/>
            <a:ext cx="3119530" cy="153045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1477" r="3194" b="9743"/>
          <a:stretch/>
        </p:blipFill>
        <p:spPr>
          <a:xfrm>
            <a:off x="210063" y="4487908"/>
            <a:ext cx="2607137" cy="210484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r="3710"/>
          <a:stretch/>
        </p:blipFill>
        <p:spPr>
          <a:xfrm>
            <a:off x="158039" y="2764114"/>
            <a:ext cx="2592288" cy="138463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75" y="903454"/>
            <a:ext cx="2846528" cy="138463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6528" b="13217"/>
          <a:stretch/>
        </p:blipFill>
        <p:spPr>
          <a:xfrm>
            <a:off x="2065807" y="681927"/>
            <a:ext cx="1617996" cy="182768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3" y="808871"/>
            <a:ext cx="1729511" cy="157379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5" t="50000" b="15645"/>
          <a:stretch/>
        </p:blipFill>
        <p:spPr>
          <a:xfrm>
            <a:off x="3804364" y="749624"/>
            <a:ext cx="2207150" cy="173742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b="10667"/>
          <a:stretch/>
        </p:blipFill>
        <p:spPr>
          <a:xfrm>
            <a:off x="6246098" y="4484821"/>
            <a:ext cx="2732505" cy="21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76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2628106" y="128704"/>
            <a:ext cx="3887788" cy="581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FB9</a:t>
            </a:r>
            <a:r>
              <a:rPr kumimoji="0" lang="zh-TW" altLang="en-US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、</a:t>
            </a:r>
            <a:r>
              <a:rPr kumimoji="0" lang="en-US" altLang="zh-TW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FB10</a:t>
            </a:r>
            <a:r>
              <a:rPr kumimoji="0" lang="zh-TW" altLang="en-US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主</a:t>
            </a:r>
            <a:r>
              <a:rPr kumimoji="0" lang="en-US" altLang="zh-TW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LOGO</a:t>
            </a:r>
            <a:r>
              <a:rPr kumimoji="0" lang="zh-TW" altLang="en-US" sz="30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及臂章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2860"/>
            <a:ext cx="3672408" cy="33765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b="2288"/>
          <a:stretch/>
        </p:blipFill>
        <p:spPr>
          <a:xfrm>
            <a:off x="442205" y="4356624"/>
            <a:ext cx="3147023" cy="2332228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BFE39FD-EAA3-424F-D4EA-33ACF1B51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5633" r="356" b="2713"/>
          <a:stretch/>
        </p:blipFill>
        <p:spPr>
          <a:xfrm>
            <a:off x="3974476" y="855503"/>
            <a:ext cx="4990012" cy="337653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EAAE685-3A29-F667-8CED-C1A27E9C4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22442" r="11803" b="26108"/>
          <a:stretch/>
        </p:blipFill>
        <p:spPr>
          <a:xfrm>
            <a:off x="4184851" y="4356624"/>
            <a:ext cx="4569263" cy="23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90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2064974" y="154915"/>
            <a:ext cx="5328270" cy="581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FB10.5</a:t>
            </a:r>
            <a:r>
              <a:rPr kumimoji="0" lang="zh-TW" altLang="en-US" sz="28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、日本遠征主</a:t>
            </a:r>
            <a:r>
              <a:rPr kumimoji="0" lang="en-US" altLang="zh-TW" sz="28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LOGO</a:t>
            </a:r>
            <a:r>
              <a:rPr kumimoji="0" lang="zh-TW" altLang="en-US" sz="2800" b="1" i="0" u="none" strike="noStrike" kern="1200" cap="all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及臂章</a:t>
            </a:r>
          </a:p>
        </p:txBody>
      </p:sp>
      <p:pic>
        <p:nvPicPr>
          <p:cNvPr id="5" name="圖片 4" descr="一張含有 美工圖案, 圖畫, 卡通, 圖解 的圖片&#10;&#10;AI 產生的內容可能不正確。">
            <a:extLst>
              <a:ext uri="{FF2B5EF4-FFF2-40B4-BE49-F238E27FC236}">
                <a16:creationId xmlns:a16="http://schemas.microsoft.com/office/drawing/2014/main" id="{F6A1EF5B-4D48-D812-48A3-0A501E443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" y="917145"/>
            <a:ext cx="4500822" cy="3030553"/>
          </a:xfrm>
          <a:prstGeom prst="rect">
            <a:avLst/>
          </a:prstGeom>
        </p:spPr>
      </p:pic>
      <p:pic>
        <p:nvPicPr>
          <p:cNvPr id="10" name="圖片 9" descr="一張含有 腳踏車, 輪, 腳踏車輪組, 符號 的圖片&#10;&#10;AI 產生的內容可能不正確。">
            <a:extLst>
              <a:ext uri="{FF2B5EF4-FFF2-40B4-BE49-F238E27FC236}">
                <a16:creationId xmlns:a16="http://schemas.microsoft.com/office/drawing/2014/main" id="{E6F424FF-BBBF-5C26-FAE5-DEDF953E1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33201" r="1176" b="18501"/>
          <a:stretch/>
        </p:blipFill>
        <p:spPr>
          <a:xfrm>
            <a:off x="109684" y="4509120"/>
            <a:ext cx="4491585" cy="1679780"/>
          </a:xfrm>
          <a:prstGeom prst="rect">
            <a:avLst/>
          </a:prstGeom>
        </p:spPr>
      </p:pic>
      <p:pic>
        <p:nvPicPr>
          <p:cNvPr id="12" name="圖片 11" descr="一張含有 圖解, 動畫卡通, 動畫, 卡通 的圖片&#10;&#10;AI 產生的內容可能不正確。">
            <a:extLst>
              <a:ext uri="{FF2B5EF4-FFF2-40B4-BE49-F238E27FC236}">
                <a16:creationId xmlns:a16="http://schemas.microsoft.com/office/drawing/2014/main" id="{F2D13A53-5469-A47B-C5EF-18D18A4FFB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09" y="917145"/>
            <a:ext cx="4285038" cy="3030553"/>
          </a:xfrm>
          <a:prstGeom prst="rect">
            <a:avLst/>
          </a:prstGeom>
        </p:spPr>
      </p:pic>
      <p:pic>
        <p:nvPicPr>
          <p:cNvPr id="14" name="圖片 13" descr="一張含有 圖形, 美工圖案, 平面設計, 圖畫 的圖片&#10;&#10;AI 產生的內容可能不正確。">
            <a:extLst>
              <a:ext uri="{FF2B5EF4-FFF2-40B4-BE49-F238E27FC236}">
                <a16:creationId xmlns:a16="http://schemas.microsoft.com/office/drawing/2014/main" id="{976F7CE0-6E3E-A494-D9CA-76458A46E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66" y="4114053"/>
            <a:ext cx="3492324" cy="24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87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4A1458C-98D0-4050-748A-CCAFA7082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5" y="3860726"/>
            <a:ext cx="3849683" cy="288726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7550F22-E0D2-2B79-23DE-D48F95461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54" y="856663"/>
            <a:ext cx="3821917" cy="286643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EF06FE5-3656-54B1-3961-BDD5A4FC9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55" y="3860726"/>
            <a:ext cx="3821917" cy="28664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F683422-C249-39EC-4564-AE074C3C2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6" y="822383"/>
            <a:ext cx="3849685" cy="2887264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11560" y="12538"/>
            <a:ext cx="7924800" cy="8241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sz="4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2026</a:t>
            </a:r>
            <a:r>
              <a:rPr lang="zh-TW" altLang="en-US" sz="4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法拉第單車環島課程計畫說明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116229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一、參與對象</a:t>
            </a:r>
            <a:endParaRPr lang="zh-TW" altLang="en-US" sz="5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424936" cy="3672408"/>
          </a:xfrm>
        </p:spPr>
        <p:txBody>
          <a:bodyPr>
            <a:noAutofit/>
          </a:bodyPr>
          <a:lstStyle/>
          <a:p>
            <a:pPr algn="l" latinLnBrk="1">
              <a:spcBef>
                <a:spcPts val="0"/>
              </a:spcBef>
              <a:spcAft>
                <a:spcPts val="0"/>
              </a:spcAft>
            </a:pPr>
            <a:r>
              <a:rPr lang="zh-TW" altLang="zh-TW" sz="3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大隊幹部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曾參加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FB1~FB10.5</a:t>
            </a:r>
            <a:r>
              <a:rPr lang="zh-TW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的畢業生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latinLnBrk="1">
              <a:spcBef>
                <a:spcPts val="0"/>
              </a:spcBef>
              <a:spcAft>
                <a:spcPts val="0"/>
              </a:spcAft>
            </a:pPr>
            <a:r>
              <a:rPr lang="zh-TW" altLang="en-US" sz="3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 隊 長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曾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擔任過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學校探索課程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小隊幹部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latinLnBrk="1">
              <a:spcBef>
                <a:spcPts val="0"/>
              </a:spcBef>
              <a:spcAft>
                <a:spcPts val="0"/>
              </a:spcAft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（合歡山課程、溯溪課程、綠島課程、暑期單車服務課程）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zh-TW" altLang="zh-TW" sz="3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隊　　員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曾參加學校四套探索課程中任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項課程學生。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EA845EA-60D4-4D02-9CAB-A64DCC5C5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73317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14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二、參與資格與報名方式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424936" cy="2127076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zh-TW" altLang="en-US" sz="3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zh-TW" sz="3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r>
              <a:rPr lang="zh-TW" altLang="zh-TW" sz="3000" dirty="0">
                <a:solidFill>
                  <a:srgbClr val="2509F3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網路報名</a:t>
            </a:r>
            <a:r>
              <a:rPr lang="zh-TW" altLang="en-US" sz="3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，報名網址：</a:t>
            </a:r>
            <a:endParaRPr lang="en-US" altLang="zh-TW" sz="30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l">
              <a:spcBef>
                <a:spcPts val="600"/>
              </a:spcBef>
            </a:pPr>
            <a:r>
              <a:rPr lang="zh-TW" altLang="en-US" sz="3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學校首頁左邊</a:t>
            </a:r>
            <a:r>
              <a:rPr lang="en-US" altLang="zh-TW" sz="3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000" u="sng" dirty="0">
                <a:solidFill>
                  <a:srgbClr val="E77F52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光武</a:t>
            </a:r>
            <a:r>
              <a:rPr lang="zh-TW" altLang="en-US" sz="3000" u="sng" dirty="0">
                <a:solidFill>
                  <a:srgbClr val="E77F52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報名</a:t>
            </a:r>
            <a:r>
              <a:rPr lang="zh-TW" altLang="en-US" sz="3000" u="sng" dirty="0">
                <a:solidFill>
                  <a:srgbClr val="E77F52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系統</a:t>
            </a:r>
            <a:r>
              <a:rPr lang="zh-TW" altLang="en-US" sz="3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3000" dirty="0">
              <a:solidFill>
                <a:srgbClr val="00B0F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l">
              <a:spcBef>
                <a:spcPts val="600"/>
              </a:spcBef>
            </a:pPr>
            <a:r>
              <a:rPr lang="zh-TW" altLang="zh-TW" sz="3000" dirty="0">
                <a:solidFill>
                  <a:srgbClr val="00B0F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＊</a:t>
            </a:r>
            <a:r>
              <a:rPr lang="zh-TW" altLang="en-US" sz="3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於面試時</a:t>
            </a:r>
            <a:r>
              <a:rPr lang="zh-TW" altLang="zh-TW" sz="3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繳交</a:t>
            </a:r>
            <a:r>
              <a:rPr lang="zh-TW" altLang="en-US" sz="3000" b="1" u="sng" dirty="0">
                <a:solidFill>
                  <a:srgbClr val="E77F5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紙本家長同意書</a:t>
            </a:r>
            <a:r>
              <a:rPr lang="zh-TW" altLang="zh-TW" sz="3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30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759646-0944-4C64-87FD-70EE77A48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37400" r="3539" b="10101"/>
          <a:stretch/>
        </p:blipFill>
        <p:spPr>
          <a:xfrm>
            <a:off x="251520" y="2996952"/>
            <a:ext cx="864096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1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27984" y="329468"/>
            <a:ext cx="3672408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法拉第少年自然探索課程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D05F2F9C-FD5E-45BD-9F7E-8685D3C7346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740" y="1024189"/>
            <a:ext cx="8424936" cy="2886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內容版面配置區 3">
            <a:extLst>
              <a:ext uri="{FF2B5EF4-FFF2-40B4-BE49-F238E27FC236}">
                <a16:creationId xmlns:a16="http://schemas.microsoft.com/office/drawing/2014/main" id="{921E959F-9896-402A-99E9-4D7BE4234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113814"/>
              </p:ext>
            </p:extLst>
          </p:nvPr>
        </p:nvGraphicFramePr>
        <p:xfrm>
          <a:off x="16350" y="4088220"/>
          <a:ext cx="5112568" cy="275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圖片 7">
            <a:hlinkClick r:id="rId9"/>
            <a:extLst>
              <a:ext uri="{FF2B5EF4-FFF2-40B4-BE49-F238E27FC236}">
                <a16:creationId xmlns:a16="http://schemas.microsoft.com/office/drawing/2014/main" id="{88E41728-8833-46B0-9163-B2829B34D6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64" y="4060817"/>
            <a:ext cx="3708412" cy="278130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93DF540-3868-4F30-9F55-0A1827969DE9}"/>
              </a:ext>
            </a:extLst>
          </p:cNvPr>
          <p:cNvSpPr txBox="1"/>
          <p:nvPr/>
        </p:nvSpPr>
        <p:spPr>
          <a:xfrm>
            <a:off x="5266609" y="405674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2025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日本交流探索實驗課程</a:t>
            </a:r>
          </a:p>
        </p:txBody>
      </p:sp>
    </p:spTree>
    <p:extLst>
      <p:ext uri="{BB962C8B-B14F-4D97-AF65-F5344CB8AC3E}">
        <p14:creationId xmlns:p14="http://schemas.microsoft.com/office/powerpoint/2010/main" val="1438776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89396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、網路報名資料填報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type="subTitle" idx="1"/>
          </p:nvPr>
        </p:nvSpPr>
        <p:spPr>
          <a:xfrm>
            <a:off x="357300" y="1340768"/>
            <a:ext cx="8424936" cy="5256584"/>
          </a:xfrm>
        </p:spPr>
        <p:txBody>
          <a:bodyPr>
            <a:noAutofit/>
          </a:bodyPr>
          <a:lstStyle/>
          <a:p>
            <a:pPr algn="l" latinLnBrk="1"/>
            <a:r>
              <a:rPr lang="en-US" altLang="zh-TW" b="1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b="1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彙整</a:t>
            </a:r>
            <a:r>
              <a:rPr lang="zh-TW" altLang="zh-TW" b="1" u="sng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所有參加探索課程心得</a:t>
            </a:r>
            <a:r>
              <a:rPr lang="zh-TW" altLang="zh-TW" b="1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，轉成</a:t>
            </a:r>
            <a:r>
              <a:rPr lang="en-US" altLang="zh-TW" b="1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PDF</a:t>
            </a:r>
            <a:r>
              <a:rPr lang="zh-TW" altLang="zh-TW" b="1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檔上傳於報名表單中</a:t>
            </a:r>
            <a:endParaRPr lang="en-US" altLang="zh-TW" b="1" dirty="0">
              <a:solidFill>
                <a:srgbClr val="00B0F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5113" algn="l" latinLnBrk="1"/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請先整理所有課程心得，每種課程一個檔案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分成合歡山心得、溯溪心得、綠島心得、環島心得四個檔案，每次心得須註明參加年份，並依序編排，檔案請轉為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PDF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以節省空間再上傳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，檔名格式：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317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魏小超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合歡山心得、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317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蘇大霞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溯溪心得、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317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廖阿邦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綠島心得、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317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林大熊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環島心得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......</a:t>
            </a:r>
          </a:p>
          <a:p>
            <a:pPr lvl="0" algn="l" latinLnBrk="1"/>
            <a:r>
              <a:rPr lang="en-US" altLang="zh-TW" b="1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b="1" dirty="0">
                <a:solidFill>
                  <a:srgbClr val="00B0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請預先準備以下三個問題之答案，於報名時上傳作答答案。</a:t>
            </a:r>
          </a:p>
          <a:p>
            <a:pPr marL="804863" indent="-804863" algn="l" latinLnBrk="1"/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：約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天的環島課程，有風有雨還有烈日紋身及數不清的蚊蟲叮咬，你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妳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為什麼還要參加？</a:t>
            </a:r>
          </a:p>
          <a:p>
            <a:pPr marL="804863" indent="-804863" algn="l" latinLnBrk="1"/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：炎炎夏日下單車環島只是課程一部份，期間必須要上台擔任小老師授課，或是在街上修車義診……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FB11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的任務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一大堆，你對自己在單車環島課程中的角色定位及期許是什麼？</a:t>
            </a:r>
          </a:p>
          <a:p>
            <a:pPr marL="804863" indent="-804863" algn="l" latinLnBrk="1"/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：如果你錄取參加這次課程，你比較擔心的是什麼？你如何克服這個擔心？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你做了什麼準備去面對與突破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30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13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19742" y="142797"/>
            <a:ext cx="7765322" cy="970450"/>
          </a:xfrm>
        </p:spPr>
        <p:txBody>
          <a:bodyPr/>
          <a:lstStyle/>
          <a:p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三、重要行事及日期</a:t>
            </a:r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053099"/>
              </p:ext>
            </p:extLst>
          </p:nvPr>
        </p:nvGraphicFramePr>
        <p:xfrm>
          <a:off x="294025" y="1078926"/>
          <a:ext cx="8416755" cy="4942361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160241">
                  <a:extLst>
                    <a:ext uri="{9D8B030D-6E8A-4147-A177-3AD203B41FA5}">
                      <a16:colId xmlns:a16="http://schemas.microsoft.com/office/drawing/2014/main" val="3364333484"/>
                    </a:ext>
                  </a:extLst>
                </a:gridCol>
                <a:gridCol w="1979037">
                  <a:extLst>
                    <a:ext uri="{9D8B030D-6E8A-4147-A177-3AD203B41FA5}">
                      <a16:colId xmlns:a16="http://schemas.microsoft.com/office/drawing/2014/main" val="215652472"/>
                    </a:ext>
                  </a:extLst>
                </a:gridCol>
                <a:gridCol w="2069639">
                  <a:extLst>
                    <a:ext uri="{9D8B030D-6E8A-4147-A177-3AD203B41FA5}">
                      <a16:colId xmlns:a16="http://schemas.microsoft.com/office/drawing/2014/main" val="3170086472"/>
                    </a:ext>
                  </a:extLst>
                </a:gridCol>
                <a:gridCol w="2207838">
                  <a:extLst>
                    <a:ext uri="{9D8B030D-6E8A-4147-A177-3AD203B41FA5}">
                      <a16:colId xmlns:a16="http://schemas.microsoft.com/office/drawing/2014/main" val="4277323624"/>
                    </a:ext>
                  </a:extLst>
                </a:gridCol>
              </a:tblGrid>
              <a:tr h="3950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日期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事項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日期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事項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27638639"/>
                  </a:ext>
                </a:extLst>
              </a:tr>
              <a:tr h="757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)~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完成網路</a:t>
                      </a:r>
                      <a:r>
                        <a:rPr lang="zh-TW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報名</a:t>
                      </a:r>
                      <a:endParaRPr lang="en-US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7/7(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7/10(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7/13(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路騎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51288407"/>
                  </a:ext>
                </a:extLst>
              </a:tr>
              <a:tr h="757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(三) 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19:00~20:30</a:t>
                      </a:r>
                      <a:endParaRPr lang="zh-TW" sz="20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家長課程說明會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7/13(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19:00~20:30</a:t>
                      </a:r>
                      <a:endParaRPr lang="zh-TW" altLang="zh-TW" sz="20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FB11</a:t>
                      </a: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行前說明會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56389009"/>
                  </a:ext>
                </a:extLst>
              </a:tr>
              <a:tr h="757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)~6/4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午休</a:t>
                      </a:r>
                      <a:endParaRPr lang="zh-TW" sz="20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面試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7/16(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社區服務</a:t>
                      </a:r>
                      <a:endParaRPr lang="en-US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暫定龍山國小</a:t>
                      </a:r>
                      <a:r>
                        <a:rPr lang="en-US" altLang="zh-TW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14635538"/>
                  </a:ext>
                </a:extLst>
              </a:tr>
              <a:tr h="757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公布錄取名單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08:00~16:00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課程檢核</a:t>
                      </a:r>
                      <a:endParaRPr lang="en-US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科學營器材打包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02038741"/>
                  </a:ext>
                </a:extLst>
              </a:tr>
              <a:tr h="757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6/29(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幹部訓練</a:t>
                      </a:r>
                      <a:r>
                        <a:rPr lang="zh-TW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/19(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~8/2(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戶外課程出發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16974230"/>
                  </a:ext>
                </a:extLst>
              </a:tr>
              <a:tr h="757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/30(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~7/17(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07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0~</a:t>
                      </a:r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前置訓練</a:t>
                      </a:r>
                      <a:r>
                        <a:rPr lang="zh-TW" sz="2000" kern="100" dirty="0">
                          <a:solidFill>
                            <a:srgbClr val="2509F3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8/3(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2509F3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單車保養課程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10146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258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 idx="4294967295"/>
          </p:nvPr>
        </p:nvSpPr>
        <p:spPr>
          <a:xfrm>
            <a:off x="683568" y="2780928"/>
            <a:ext cx="7772400" cy="115212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7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3648237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81BD5AB-ADE0-5640-A7F5-DAF2BBBAB2F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704162"/>
            <a:ext cx="7632848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6779" y="1078036"/>
            <a:ext cx="5445461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法拉第少年課程方向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8114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線接點 53"/>
          <p:cNvCxnSpPr>
            <a:endCxn id="24" idx="2"/>
          </p:cNvCxnSpPr>
          <p:nvPr/>
        </p:nvCxnSpPr>
        <p:spPr>
          <a:xfrm>
            <a:off x="3757614" y="2339580"/>
            <a:ext cx="7144" cy="3517106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>
            <a:endCxn id="19" idx="2"/>
          </p:cNvCxnSpPr>
          <p:nvPr/>
        </p:nvCxnSpPr>
        <p:spPr>
          <a:xfrm>
            <a:off x="2083594" y="2363392"/>
            <a:ext cx="0" cy="2139553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H="1">
            <a:off x="5388769" y="2340770"/>
            <a:ext cx="0" cy="1713310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>
            <a:stCxn id="7" idx="0"/>
            <a:endCxn id="10" idx="2"/>
          </p:cNvCxnSpPr>
          <p:nvPr/>
        </p:nvCxnSpPr>
        <p:spPr>
          <a:xfrm flipH="1">
            <a:off x="7000875" y="2344342"/>
            <a:ext cx="0" cy="1712119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五邊形 2"/>
          <p:cNvSpPr/>
          <p:nvPr/>
        </p:nvSpPr>
        <p:spPr>
          <a:xfrm>
            <a:off x="1272779" y="1658542"/>
            <a:ext cx="1733550" cy="540544"/>
          </a:xfrm>
          <a:prstGeom prst="homePlate">
            <a:avLst>
              <a:gd name="adj" fmla="val 32478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5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課程籌備階段</a:t>
            </a:r>
          </a:p>
        </p:txBody>
      </p:sp>
      <p:sp>
        <p:nvSpPr>
          <p:cNvPr id="4" name="＞形箭號 3"/>
          <p:cNvSpPr/>
          <p:nvPr/>
        </p:nvSpPr>
        <p:spPr>
          <a:xfrm>
            <a:off x="2872978" y="1659732"/>
            <a:ext cx="1776413" cy="540544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5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先期課程階段</a:t>
            </a:r>
          </a:p>
        </p:txBody>
      </p:sp>
      <p:sp>
        <p:nvSpPr>
          <p:cNvPr id="5" name="＞形箭號 4"/>
          <p:cNvSpPr/>
          <p:nvPr/>
        </p:nvSpPr>
        <p:spPr>
          <a:xfrm>
            <a:off x="4519612" y="1660923"/>
            <a:ext cx="1777604" cy="540544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5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戶外課程階段</a:t>
            </a:r>
          </a:p>
        </p:txBody>
      </p:sp>
      <p:sp>
        <p:nvSpPr>
          <p:cNvPr id="6" name="＞形箭號 5"/>
          <p:cNvSpPr/>
          <p:nvPr/>
        </p:nvSpPr>
        <p:spPr>
          <a:xfrm>
            <a:off x="6163866" y="1658542"/>
            <a:ext cx="1776413" cy="540544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5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課程反思階段</a:t>
            </a:r>
          </a:p>
        </p:txBody>
      </p:sp>
      <p:sp>
        <p:nvSpPr>
          <p:cNvPr id="7" name="矩形 6"/>
          <p:cNvSpPr/>
          <p:nvPr/>
        </p:nvSpPr>
        <p:spPr>
          <a:xfrm>
            <a:off x="6297217" y="2344342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幹部工作心得</a:t>
            </a:r>
          </a:p>
        </p:txBody>
      </p:sp>
      <p:sp>
        <p:nvSpPr>
          <p:cNvPr id="8" name="矩形 7"/>
          <p:cNvSpPr/>
          <p:nvPr/>
        </p:nvSpPr>
        <p:spPr>
          <a:xfrm>
            <a:off x="6301980" y="2795589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學員心得分享</a:t>
            </a:r>
          </a:p>
        </p:txBody>
      </p:sp>
      <p:sp>
        <p:nvSpPr>
          <p:cNvPr id="9" name="矩形 8"/>
          <p:cNvSpPr/>
          <p:nvPr/>
        </p:nvSpPr>
        <p:spPr>
          <a:xfrm>
            <a:off x="6300789" y="32444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課程檢討</a:t>
            </a:r>
          </a:p>
        </p:txBody>
      </p:sp>
      <p:sp>
        <p:nvSpPr>
          <p:cNvPr id="10" name="矩形 9"/>
          <p:cNvSpPr/>
          <p:nvPr/>
        </p:nvSpPr>
        <p:spPr>
          <a:xfrm>
            <a:off x="6297217" y="37016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舉辦米粉會</a:t>
            </a:r>
          </a:p>
        </p:txBody>
      </p:sp>
      <p:sp>
        <p:nvSpPr>
          <p:cNvPr id="11" name="矩形 10"/>
          <p:cNvSpPr/>
          <p:nvPr/>
        </p:nvSpPr>
        <p:spPr>
          <a:xfrm>
            <a:off x="4685110" y="2344342"/>
            <a:ext cx="140850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認識生態環境</a:t>
            </a:r>
          </a:p>
        </p:txBody>
      </p:sp>
      <p:sp>
        <p:nvSpPr>
          <p:cNvPr id="12" name="矩形 11"/>
          <p:cNvSpPr/>
          <p:nvPr/>
        </p:nvSpPr>
        <p:spPr>
          <a:xfrm>
            <a:off x="4691064" y="2795589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服務學習</a:t>
            </a:r>
          </a:p>
        </p:txBody>
      </p:sp>
      <p:sp>
        <p:nvSpPr>
          <p:cNvPr id="13" name="矩形 12"/>
          <p:cNvSpPr/>
          <p:nvPr/>
        </p:nvSpPr>
        <p:spPr>
          <a:xfrm>
            <a:off x="4689873" y="32444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合作學習</a:t>
            </a:r>
          </a:p>
        </p:txBody>
      </p:sp>
      <p:sp>
        <p:nvSpPr>
          <p:cNvPr id="14" name="矩形 13"/>
          <p:cNvSpPr/>
          <p:nvPr/>
        </p:nvSpPr>
        <p:spPr>
          <a:xfrm>
            <a:off x="4685111" y="37016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體驗學習</a:t>
            </a:r>
          </a:p>
        </p:txBody>
      </p:sp>
      <p:sp>
        <p:nvSpPr>
          <p:cNvPr id="15" name="矩形 14"/>
          <p:cNvSpPr/>
          <p:nvPr/>
        </p:nvSpPr>
        <p:spPr>
          <a:xfrm>
            <a:off x="1385889" y="2344342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建立工作團隊</a:t>
            </a:r>
          </a:p>
        </p:txBody>
      </p:sp>
      <p:sp>
        <p:nvSpPr>
          <p:cNvPr id="16" name="矩形 15"/>
          <p:cNvSpPr/>
          <p:nvPr/>
        </p:nvSpPr>
        <p:spPr>
          <a:xfrm>
            <a:off x="1382317" y="2795589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課程行事曆</a:t>
            </a:r>
          </a:p>
        </p:txBody>
      </p:sp>
      <p:sp>
        <p:nvSpPr>
          <p:cNvPr id="17" name="矩形 16"/>
          <p:cNvSpPr/>
          <p:nvPr/>
        </p:nvSpPr>
        <p:spPr>
          <a:xfrm>
            <a:off x="1385889" y="32444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規劃課表</a:t>
            </a:r>
          </a:p>
        </p:txBody>
      </p:sp>
      <p:sp>
        <p:nvSpPr>
          <p:cNvPr id="18" name="矩形 17"/>
          <p:cNvSpPr/>
          <p:nvPr/>
        </p:nvSpPr>
        <p:spPr>
          <a:xfrm>
            <a:off x="1385889" y="37016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撰寫計畫書</a:t>
            </a:r>
          </a:p>
        </p:txBody>
      </p:sp>
      <p:sp>
        <p:nvSpPr>
          <p:cNvPr id="19" name="矩形 18"/>
          <p:cNvSpPr/>
          <p:nvPr/>
        </p:nvSpPr>
        <p:spPr>
          <a:xfrm>
            <a:off x="1379936" y="4148139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報名作業</a:t>
            </a:r>
          </a:p>
        </p:txBody>
      </p:sp>
      <p:sp>
        <p:nvSpPr>
          <p:cNvPr id="20" name="矩形 19"/>
          <p:cNvSpPr/>
          <p:nvPr/>
        </p:nvSpPr>
        <p:spPr>
          <a:xfrm>
            <a:off x="3057526" y="3698083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先備課程</a:t>
            </a:r>
          </a:p>
        </p:txBody>
      </p:sp>
      <p:sp>
        <p:nvSpPr>
          <p:cNvPr id="21" name="矩形 20"/>
          <p:cNvSpPr/>
          <p:nvPr/>
        </p:nvSpPr>
        <p:spPr>
          <a:xfrm>
            <a:off x="3053955" y="4149330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服務課程</a:t>
            </a:r>
          </a:p>
        </p:txBody>
      </p:sp>
      <p:sp>
        <p:nvSpPr>
          <p:cNvPr id="22" name="矩形 21"/>
          <p:cNvSpPr/>
          <p:nvPr/>
        </p:nvSpPr>
        <p:spPr>
          <a:xfrm>
            <a:off x="3062289" y="459819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創意課程</a:t>
            </a:r>
          </a:p>
        </p:txBody>
      </p:sp>
      <p:sp>
        <p:nvSpPr>
          <p:cNvPr id="23" name="矩形 22"/>
          <p:cNvSpPr/>
          <p:nvPr/>
        </p:nvSpPr>
        <p:spPr>
          <a:xfrm>
            <a:off x="3057526" y="505539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頂點課程</a:t>
            </a:r>
          </a:p>
        </p:txBody>
      </p:sp>
      <p:sp>
        <p:nvSpPr>
          <p:cNvPr id="24" name="矩形 23"/>
          <p:cNvSpPr/>
          <p:nvPr/>
        </p:nvSpPr>
        <p:spPr>
          <a:xfrm>
            <a:off x="3061098" y="5501880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慶典課程</a:t>
            </a:r>
          </a:p>
        </p:txBody>
      </p:sp>
      <p:sp>
        <p:nvSpPr>
          <p:cNvPr id="25" name="矩形 24"/>
          <p:cNvSpPr/>
          <p:nvPr/>
        </p:nvSpPr>
        <p:spPr>
          <a:xfrm>
            <a:off x="3062289" y="2340770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行政後勤作業</a:t>
            </a:r>
          </a:p>
        </p:txBody>
      </p:sp>
      <p:sp>
        <p:nvSpPr>
          <p:cNvPr id="26" name="矩形 25"/>
          <p:cNvSpPr/>
          <p:nvPr/>
        </p:nvSpPr>
        <p:spPr>
          <a:xfrm>
            <a:off x="3057526" y="2797970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組織學生幹部</a:t>
            </a:r>
          </a:p>
        </p:txBody>
      </p:sp>
      <p:sp>
        <p:nvSpPr>
          <p:cNvPr id="27" name="矩形 26"/>
          <p:cNvSpPr/>
          <p:nvPr/>
        </p:nvSpPr>
        <p:spPr>
          <a:xfrm>
            <a:off x="3061098" y="32444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學生幹部訓練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286779" y="1078036"/>
            <a:ext cx="3510101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課程規劃與課程管理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965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286779" y="1078036"/>
            <a:ext cx="5445461" cy="6616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行政及資源系統的支持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387FA4-FD02-4804-829B-2A5F3AEA0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6" b="12947"/>
          <a:stretch/>
        </p:blipFill>
        <p:spPr>
          <a:xfrm>
            <a:off x="203548" y="1556792"/>
            <a:ext cx="873690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44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A60BD1-5336-7544-80F5-FAEFB1B5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68" y="1556792"/>
            <a:ext cx="7866624" cy="1080120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知識是拿來用的，</a:t>
            </a:r>
            <a:br>
              <a:rPr kumimoji="1"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能力是用來幫助別人的！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4544A6B-2CB4-7B4F-ADE3-0282214DE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3" b="99714" l="950" r="89982">
                        <a14:foregroundMark x1="7506" y1="78105" x2="37990" y2="95833"/>
                        <a14:foregroundMark x1="1195" y1="78105" x2="5607" y2="91217"/>
                        <a14:foregroundMark x1="5607" y1="91217" x2="8701" y2="94567"/>
                        <a14:foregroundMark x1="35570" y1="94240" x2="53952" y2="99387"/>
                        <a14:foregroundMark x1="32414" y1="85539" x2="35325" y2="89706"/>
                        <a14:foregroundMark x1="950" y1="94894" x2="12102" y2="96814"/>
                        <a14:foregroundMark x1="51532" y1="40033" x2="63879" y2="33252"/>
                        <a14:foregroundMark x1="69455" y1="29044" x2="68964" y2="13235"/>
                        <a14:foregroundMark x1="69210" y1="12908" x2="71875" y2="14216"/>
                        <a14:foregroundMark x1="67770" y1="6454" x2="70650" y2="6781"/>
                        <a14:foregroundMark x1="85662" y1="20997" x2="85662" y2="42606"/>
                        <a14:foregroundMark x1="73560" y1="32598" x2="82751" y2="34518"/>
                        <a14:foregroundMark x1="66299" y1="64542" x2="67034" y2="99387"/>
                        <a14:foregroundMark x1="73070" y1="63562" x2="74540" y2="99714"/>
                        <a14:foregroundMark x1="15472" y1="30351" x2="19118" y2="69404"/>
                        <a14:foregroundMark x1="43811" y1="36806" x2="49602" y2="40686"/>
                        <a14:foregroundMark x1="45496" y1="39052" x2="48652" y2="38725"/>
                        <a14:foregroundMark x1="50337" y1="65850" x2="50337" y2="65850"/>
                        <a14:foregroundMark x1="52661" y1="91290" x2="54197" y2="96814"/>
                        <a14:foregroundMark x1="52535" y1="90837" x2="52661" y2="91290"/>
                        <a14:foregroundMark x1="47917" y1="74224" x2="51424" y2="86840"/>
                        <a14:foregroundMark x1="40657" y1="84474" x2="42096" y2="87459"/>
                        <a14:foregroundMark x1="37745" y1="78431" x2="38860" y2="80745"/>
                        <a14:foregroundMark x1="11091" y1="93342" x2="35049" y2="95915"/>
                        <a14:foregroundMark x1="2114" y1="88154" x2="2359" y2="91381"/>
                        <a14:foregroundMark x1="19301" y1="68791" x2="19301" y2="72018"/>
                        <a14:backgroundMark x1="950" y1="62623" x2="735" y2="72958"/>
                        <a14:backgroundMark x1="56373" y1="70343" x2="56863" y2="39052"/>
                        <a14:backgroundMark x1="69700" y1="66789" x2="71017" y2="93709"/>
                        <a14:backgroundMark x1="71017" y1="93709" x2="69700" y2="95507"/>
                        <a14:backgroundMark x1="62194" y1="37132" x2="58333" y2="46487"/>
                        <a14:backgroundMark x1="20067" y1="55842" x2="26961" y2="68546"/>
                        <a14:backgroundMark x1="26961" y1="68546" x2="34835" y2="76797"/>
                        <a14:backgroundMark x1="76225" y1="38399" x2="80116" y2="48080"/>
                        <a14:backgroundMark x1="67525" y1="66789" x2="71630" y2="66789"/>
                        <a14:backgroundMark x1="62439" y1="70997" x2="62194" y2="83905"/>
                        <a14:backgroundMark x1="71385" y1="65196" x2="71630" y2="67116"/>
                        <a14:backgroundMark x1="18627" y1="40359" x2="21048" y2="47141"/>
                        <a14:backgroundMark x1="28064" y1="46160" x2="28064" y2="46160"/>
                        <a14:backgroundMark x1="44271" y1="69730" x2="46691" y2="82149"/>
                        <a14:backgroundMark x1="46691" y1="82149" x2="48162" y2="85212"/>
                        <a14:backgroundMark x1="59129" y1="91774" x2="61790" y2="87742"/>
                        <a14:backgroundMark x1="48247" y1="85323" x2="50665" y2="90323"/>
                        <a14:backgroundMark x1="50665" y1="90323" x2="52237" y2="91290"/>
                        <a14:backgroundMark x1="52237" y1="91290" x2="52237" y2="91290"/>
                        <a14:backgroundMark x1="35308" y1="82097" x2="38452" y2="83226"/>
                        <a14:backgroundMark x1="38452" y1="83226" x2="40387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425"/>
          <a:stretch/>
        </p:blipFill>
        <p:spPr>
          <a:xfrm>
            <a:off x="1108507" y="2824812"/>
            <a:ext cx="3808456" cy="3052460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4F61A13-3C19-A940-BDC9-24AFF81F9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32" b="97141" l="5270" r="89982">
                        <a14:foregroundMark x1="50643" y1="16095" x2="50643" y2="16095"/>
                        <a14:foregroundMark x1="47335" y1="6332" x2="47335" y2="6332"/>
                        <a14:foregroundMark x1="68781" y1="73652" x2="69485" y2="82435"/>
                        <a14:foregroundMark x1="68781" y1="86520" x2="69026" y2="93750"/>
                        <a14:foregroundMark x1="13603" y1="57271" x2="13848" y2="55392"/>
                        <a14:foregroundMark x1="7721" y1="71446" x2="58180" y2="96569"/>
                        <a14:foregroundMark x1="1593" y1="75204" x2="9130" y2="83742"/>
                        <a14:foregroundMark x1="9130" y1="83742" x2="34589" y2="96895"/>
                        <a14:foregroundMark x1="3002" y1="71732" x2="2298" y2="84886"/>
                        <a14:foregroundMark x1="2298" y1="84886" x2="5270" y2="97141"/>
                        <a14:foregroundMark x1="5270" y1="97141" x2="12439" y2="96283"/>
                        <a14:foregroundMark x1="13235" y1="59232" x2="12286" y2="63930"/>
                        <a14:backgroundMark x1="61703" y1="33701" x2="61703" y2="33701"/>
                        <a14:backgroundMark x1="60999" y1="33088" x2="63143" y2="34028"/>
                        <a14:backgroundMark x1="23744" y1="34028" x2="38971" y2="51185"/>
                        <a14:backgroundMark x1="38971" y1="51185" x2="47855" y2="73489"/>
                        <a14:backgroundMark x1="47855" y1="73489" x2="48989" y2="74592"/>
                        <a14:backgroundMark x1="61703" y1="65155" x2="61489" y2="83047"/>
                        <a14:backgroundMark x1="32230" y1="20833" x2="33670" y2="24592"/>
                        <a14:backgroundMark x1="58304" y1="20597" x2="67609" y2="22327"/>
                        <a14:backgroundMark x1="67609" y1="22327" x2="75265" y2="30346"/>
                        <a14:backgroundMark x1="75265" y1="30346" x2="74794" y2="56447"/>
                        <a14:backgroundMark x1="74794" y1="56447" x2="75736" y2="58333"/>
                        <a14:backgroundMark x1="58539" y1="63050" x2="62073" y2="82233"/>
                        <a14:backgroundMark x1="33687" y1="23742" x2="37220" y2="26258"/>
                        <a14:backgroundMark x1="37220" y1="25943" x2="39105" y2="27516"/>
                        <a14:backgroundMark x1="39340" y1="27201" x2="39340" y2="27201"/>
                        <a14:backgroundMark x1="38163" y1="26887" x2="41343" y2="27201"/>
                        <a14:backgroundMark x1="53592" y1="25629" x2="56890" y2="25629"/>
                        <a14:backgroundMark x1="59011" y1="31604" x2="63722" y2="3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914"/>
          <a:stretch/>
        </p:blipFill>
        <p:spPr>
          <a:xfrm>
            <a:off x="5242234" y="2750121"/>
            <a:ext cx="3589395" cy="312715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86779" y="1078036"/>
            <a:ext cx="1701045" cy="6227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24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課程理念</a:t>
            </a:r>
            <a:endParaRPr kumimoji="0" lang="zh-TW" altLang="zh-TW" sz="24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B0BE519-7A41-926F-4D9A-3C23AE353480}"/>
              </a:ext>
            </a:extLst>
          </p:cNvPr>
          <p:cNvSpPr txBox="1">
            <a:spLocks/>
          </p:cNvSpPr>
          <p:nvPr/>
        </p:nvSpPr>
        <p:spPr>
          <a:xfrm>
            <a:off x="638688" y="6010225"/>
            <a:ext cx="7866624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kumimoji="1"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離開的時候比來的時候更乾淨！</a:t>
            </a:r>
          </a:p>
        </p:txBody>
      </p:sp>
    </p:spTree>
    <p:extLst>
      <p:ext uri="{BB962C8B-B14F-4D97-AF65-F5344CB8AC3E}">
        <p14:creationId xmlns:p14="http://schemas.microsoft.com/office/powerpoint/2010/main" val="155328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59B4919-59E3-0B4F-8599-359816CD8CF1}"/>
              </a:ext>
            </a:extLst>
          </p:cNvPr>
          <p:cNvSpPr txBox="1"/>
          <p:nvPr/>
        </p:nvSpPr>
        <p:spPr>
          <a:xfrm>
            <a:off x="251520" y="2603537"/>
            <a:ext cx="38164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學習需求</a:t>
            </a:r>
            <a:r>
              <a:rPr lang="zh-TW" altLang="en-US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知識、科技、態度與價值觀</a:t>
            </a:r>
            <a:endParaRPr lang="en-US" altLang="zh-TW" sz="2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TW" sz="2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轉型能力</a:t>
            </a:r>
            <a:r>
              <a:rPr lang="zh-TW" altLang="en-US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創造新價值</a:t>
            </a:r>
            <a:br>
              <a: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調和衝突與困境</a:t>
            </a:r>
            <a:br>
              <a: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承擔責任</a:t>
            </a:r>
            <a:endParaRPr lang="en-US" altLang="zh-TW" sz="2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TW" sz="2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培養程序</a:t>
            </a:r>
            <a:r>
              <a:rPr lang="zh-TW" altLang="en-US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行動、反思、預測（前瞻）</a:t>
            </a:r>
          </a:p>
        </p:txBody>
      </p:sp>
      <p:pic>
        <p:nvPicPr>
          <p:cNvPr id="3" name="圖片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0"/>
            <a:ext cx="5225143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44883" y="1574993"/>
            <a:ext cx="3069197" cy="105482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>
                <a:uFillTx/>
              </a:defRPr>
            </a:pPr>
            <a:r>
              <a:rPr kumimoji="0" lang="zh-TW" altLang="en-US" sz="18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經濟合作暨發展組織</a:t>
            </a:r>
            <a:r>
              <a:rPr kumimoji="0" lang="en-US" altLang="zh-TW" sz="18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(OECD)</a:t>
            </a:r>
            <a:r>
              <a:rPr kumimoji="0" lang="zh-TW" altLang="en-US" sz="1800" b="1" dirty="0">
                <a:solidFill>
                  <a:srgbClr val="2509F3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kumimoji="0" lang="en-US" altLang="zh-TW" sz="1800" b="1" dirty="0">
              <a:solidFill>
                <a:srgbClr val="2509F3"/>
              </a:solidFill>
              <a:latin typeface="標楷體" pitchFamily="65" charset="-120"/>
              <a:ea typeface="標楷體" pitchFamily="65" charset="-120"/>
            </a:endParaRPr>
          </a:p>
          <a:p>
            <a:pPr defTabSz="342900" fontAlgn="auto">
              <a:spcBef>
                <a:spcPts val="1200"/>
              </a:spcBef>
              <a:spcAft>
                <a:spcPts val="0"/>
              </a:spcAft>
              <a:defRPr>
                <a:uFillTx/>
              </a:defRPr>
            </a:pPr>
            <a:r>
              <a:rPr kumimoji="0"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2030</a:t>
            </a:r>
            <a:r>
              <a:rPr kumimoji="0"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學習羅盤</a:t>
            </a:r>
            <a:endParaRPr kumimoji="0"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8467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6B395B-8DC2-4FB6-AE03-4463F7119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1"/>
            <a:ext cx="9144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EB33028-0268-2744-8C22-E5A13CE0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88640"/>
            <a:ext cx="5904656" cy="936104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/>
          <a:p>
            <a:pPr algn="ctr"/>
            <a:r>
              <a:rPr kumimoji="1" lang="zh-CN" altLang="en-US" sz="2400" b="1" dirty="0">
                <a:solidFill>
                  <a:srgbClr val="2509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孩子必須從吃苦耐勞中，去培養</a:t>
            </a:r>
            <a:br>
              <a:rPr kumimoji="1" lang="en-US" altLang="zh-CN" sz="2400" b="1" dirty="0">
                <a:solidFill>
                  <a:srgbClr val="2509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CN" altLang="en-US" sz="2400" b="1" dirty="0">
                <a:solidFill>
                  <a:srgbClr val="2509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適應環境的能力</a:t>
            </a:r>
            <a:r>
              <a:rPr kumimoji="1" lang="zh-TW" altLang="en-US" sz="2400" b="1" dirty="0">
                <a:solidFill>
                  <a:srgbClr val="2509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1" lang="zh-CN" altLang="en-US" sz="2400" b="1" dirty="0">
                <a:solidFill>
                  <a:srgbClr val="2509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和改變世界的本領！</a:t>
            </a:r>
            <a:endParaRPr kumimoji="1" lang="zh-TW" altLang="en-US" sz="2800" b="1" dirty="0">
              <a:solidFill>
                <a:srgbClr val="2509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34608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TM04033929[[fn=石板]]</Template>
  <TotalTime>8971</TotalTime>
  <Words>1022</Words>
  <Application>Microsoft Macintosh PowerPoint</Application>
  <PresentationFormat>如螢幕大小 (4:3)</PresentationFormat>
  <Paragraphs>169</Paragraphs>
  <Slides>32</Slides>
  <Notes>12</Notes>
  <HiddenSlides>2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32</vt:i4>
      </vt:variant>
    </vt:vector>
  </HeadingPairs>
  <TitlesOfParts>
    <vt:vector size="46" baseType="lpstr">
      <vt:lpstr>微軟正黑體</vt:lpstr>
      <vt:lpstr>標楷體</vt:lpstr>
      <vt:lpstr>Arial</vt:lpstr>
      <vt:lpstr>Arial Narrow</vt:lpstr>
      <vt:lpstr>Bradley Hand</vt:lpstr>
      <vt:lpstr>Calibri</vt:lpstr>
      <vt:lpstr>Calisto MT</vt:lpstr>
      <vt:lpstr>Century Gothic</vt:lpstr>
      <vt:lpstr>Times New Roman</vt:lpstr>
      <vt:lpstr>Wingdings 2</vt:lpstr>
      <vt:lpstr>Wingdings 3</vt:lpstr>
      <vt:lpstr>石板</vt:lpstr>
      <vt:lpstr>絲縷</vt:lpstr>
      <vt:lpstr>地平線</vt:lpstr>
      <vt:lpstr>2026法拉第單車環島課程家長說明會</vt:lpstr>
      <vt:lpstr>PowerPoint 簡報</vt:lpstr>
      <vt:lpstr>PowerPoint 簡報</vt:lpstr>
      <vt:lpstr>PowerPoint 簡報</vt:lpstr>
      <vt:lpstr>PowerPoint 簡報</vt:lpstr>
      <vt:lpstr>PowerPoint 簡報</vt:lpstr>
      <vt:lpstr>知識是拿來用的， 能力是用來幫助別人的！</vt:lpstr>
      <vt:lpstr>PowerPoint 簡報</vt:lpstr>
      <vt:lpstr>孩子必須從吃苦耐勞中，去培養 適應環境的能力，和改變世界的本領！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學習拿麥克風：老師不再是威權的「知識提供者」！</vt:lpstr>
      <vt:lpstr>PowerPoint 簡報</vt:lpstr>
      <vt:lpstr>PowerPoint 簡報</vt:lpstr>
      <vt:lpstr>合作、尊重、簡單生活</vt:lpstr>
      <vt:lpstr>PowerPoint 簡報</vt:lpstr>
      <vt:lpstr>PowerPoint 簡報</vt:lpstr>
      <vt:lpstr>FB2.5～FB5主LOGO</vt:lpstr>
      <vt:lpstr>PowerPoint 簡報</vt:lpstr>
      <vt:lpstr>PowerPoint 簡報</vt:lpstr>
      <vt:lpstr>PowerPoint 簡報</vt:lpstr>
      <vt:lpstr>PowerPoint 簡報</vt:lpstr>
      <vt:lpstr>2026法拉第單車環島課程計畫說明</vt:lpstr>
      <vt:lpstr>一、參與對象</vt:lpstr>
      <vt:lpstr>二、參與資格與報名方式</vt:lpstr>
      <vt:lpstr>三、網路報名資料填報</vt:lpstr>
      <vt:lpstr>三、重要行事及日期</vt:lpstr>
      <vt:lpstr>謝謝聆聽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法拉第少年</dc:title>
  <dc:creator>HP-listen</dc:creator>
  <cp:lastModifiedBy>子超 魏</cp:lastModifiedBy>
  <cp:revision>398</cp:revision>
  <dcterms:created xsi:type="dcterms:W3CDTF">2012-06-13T01:33:12Z</dcterms:created>
  <dcterms:modified xsi:type="dcterms:W3CDTF">2026-05-19T09:27:16Z</dcterms:modified>
</cp:coreProperties>
</file>