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embeddedFontLst>
    <p:embeddedFont>
      <p:font typeface="DFKai-SB" panose="03000509000000000000" pitchFamily="65" charset="-120"/>
      <p:regular r:id="rId14"/>
    </p:embeddedFon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Gill Sans MT" panose="020B0502020104020203" pitchFamily="34" charset="0"/>
      <p:regular r:id="rId23"/>
      <p:bold r:id="rId24"/>
      <p:italic r:id="rId25"/>
      <p:boldItalic r:id="rId26"/>
    </p:embeddedFont>
    <p:embeddedFont>
      <p:font typeface="微軟正黑體" panose="020B0604030504040204" pitchFamily="34" charset="-120"/>
      <p:regular r:id="rId27"/>
      <p:bold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hekURJtDOPKtYyuMChBM5T7Fky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006982-4B0D-4DFA-847C-5BC8C0FD75E1}">
  <a:tblStyle styleId="{C2006982-4B0D-4DFA-847C-5BC8C0FD75E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4B5DA29-E7DA-4833-BE74-D65B82527EC8}" styleName="Table_1">
    <a:wholeTbl>
      <a:tcTxStyle b="off" i="off">
        <a:font>
          <a:latin typeface="Arial Narrow"/>
          <a:ea typeface="Arial Narrow"/>
          <a:cs typeface="Arial Narrow"/>
        </a:font>
        <a:schemeClr val="lt1"/>
      </a:tcTxStyle>
      <a:tcStyle>
        <a:tcBdr>
          <a:left>
            <a:ln w="9525" cap="flat" cmpd="sng">
              <a:solidFill>
                <a:srgbClr val="CBD3DB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CBD3DB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CBD3DB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CBD3DB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</a:tcBdr>
      </a:tcStyle>
    </a:lastCol>
    <a:firstCol>
      <a:tcTxStyle b="on" i="off"/>
      <a:tcStyle>
        <a:tcBdr>
          <a:right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firstCol>
    <a:lastRow>
      <a:tcTxStyle b="on" i="off"/>
      <a:tcStyle>
        <a:tcBdr>
          <a:top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seCell>
    <a:swCell>
      <a:tcTxStyle/>
      <a:tcStyle>
        <a:tcBdr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swCell>
    <a:firstRow>
      <a:tcTxStyle b="on" i="off"/>
      <a:tcStyle>
        <a:tcBdr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8" y="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101合歡山片頭3:57</a:t>
            </a:r>
            <a:endParaRPr/>
          </a:p>
        </p:txBody>
      </p:sp>
      <p:sp>
        <p:nvSpPr>
          <p:cNvPr id="97" name="Google Shape;9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0a8a5dd8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330a8a5dd8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487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71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290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774120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1298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263053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19885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16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37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350882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6858000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044912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6045" y="964692"/>
            <a:ext cx="5937755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89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xfrm>
            <a:off x="685800" y="1268760"/>
            <a:ext cx="7772400" cy="2209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7200" b="1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114溯溪課程</a:t>
            </a:r>
            <a:br>
              <a:rPr lang="zh-TW" sz="5400" b="1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7200" b="1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家長說明會</a:t>
            </a:r>
            <a:endParaRPr/>
          </a:p>
        </p:txBody>
      </p:sp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331640" y="5229200"/>
            <a:ext cx="6400800" cy="69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</a:pPr>
            <a:r>
              <a:rPr lang="zh-TW" sz="1600" dirty="0">
                <a:latin typeface="Arial"/>
                <a:ea typeface="Arial"/>
                <a:cs typeface="Arial"/>
                <a:sym typeface="Arial"/>
              </a:rPr>
              <a:t>研發組長 鍾如玟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</a:pPr>
            <a:r>
              <a:rPr lang="zh-TW" sz="1600" dirty="0">
                <a:latin typeface="Arial"/>
                <a:ea typeface="Arial"/>
                <a:cs typeface="Arial"/>
                <a:sym typeface="Arial"/>
              </a:rPr>
              <a:t>新竹市立光武國中 11</a:t>
            </a:r>
            <a:r>
              <a:rPr lang="en-US" altLang="zh-TW" sz="1600" dirty="0"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zh-TW" sz="1600" dirty="0">
                <a:latin typeface="Arial"/>
                <a:ea typeface="Arial"/>
                <a:cs typeface="Arial"/>
                <a:sym typeface="Arial"/>
              </a:rPr>
              <a:t>年02月12日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"/>
          <p:cNvSpPr txBox="1">
            <a:spLocks noGrp="1"/>
          </p:cNvSpPr>
          <p:nvPr>
            <p:ph type="title"/>
          </p:nvPr>
        </p:nvSpPr>
        <p:spPr>
          <a:xfrm>
            <a:off x="609600" y="-171400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七、課程費用估算表</a:t>
            </a:r>
            <a:endParaRPr/>
          </a:p>
        </p:txBody>
      </p:sp>
      <p:graphicFrame>
        <p:nvGraphicFramePr>
          <p:cNvPr id="154" name="Google Shape;154;p10"/>
          <p:cNvGraphicFramePr/>
          <p:nvPr>
            <p:extLst>
              <p:ext uri="{D42A27DB-BD31-4B8C-83A1-F6EECF244321}">
                <p14:modId xmlns:p14="http://schemas.microsoft.com/office/powerpoint/2010/main" val="3726217981"/>
              </p:ext>
            </p:extLst>
          </p:nvPr>
        </p:nvGraphicFramePr>
        <p:xfrm>
          <a:off x="609600" y="1111093"/>
          <a:ext cx="7994850" cy="5107055"/>
        </p:xfrm>
        <a:graphic>
          <a:graphicData uri="http://schemas.openxmlformats.org/drawingml/2006/table">
            <a:tbl>
              <a:tblPr firstRow="1" firstCol="1" bandRow="1">
                <a:noFill/>
                <a:tableStyleId>{F4B5DA29-E7DA-4833-BE74-D65B82527EC8}</a:tableStyleId>
              </a:tblPr>
              <a:tblGrid>
                <a:gridCol w="199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5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項  目</a:t>
                      </a:r>
                      <a:endParaRPr sz="2000" u="none" strike="noStrike" cap="none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DFKai-SB"/>
                        <a:sym typeface="DFKai-SB"/>
                      </a:endParaRPr>
                    </a:p>
                  </a:txBody>
                  <a:tcPr marL="68575" marR="685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內   容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+mn-ea"/>
                        <a:ea typeface="+mn-ea"/>
                        <a:cs typeface="DFKai-SB"/>
                        <a:sym typeface="DFKai-SB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費   用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+mn-ea"/>
                        <a:ea typeface="+mn-ea"/>
                        <a:cs typeface="DFKai-SB"/>
                        <a:sym typeface="DFKai-SB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平均分擔</a:t>
                      </a:r>
                      <a:br>
                        <a:rPr lang="zh-TW" sz="2000" u="none" strike="noStrike" cap="none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DFKai-SB"/>
                          <a:sym typeface="DFKai-SB"/>
                        </a:rPr>
                      </a:br>
                      <a:r>
                        <a:rPr lang="zh-TW" sz="2000" u="none" strike="noStrike" cap="none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費用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+mn-ea"/>
                        <a:ea typeface="+mn-ea"/>
                        <a:cs typeface="DFKai-SB"/>
                        <a:sym typeface="DFKai-SB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交通費</a:t>
                      </a:r>
                      <a:endParaRPr sz="2000" u="none" strike="noStrike" cap="none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DFKai-SB"/>
                        <a:sym typeface="DFKai-SB"/>
                      </a:endParaRPr>
                    </a:p>
                  </a:txBody>
                  <a:tcPr marL="68575" marR="685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每梯次需中巴四部，每部11,000元</a:t>
                      </a:r>
                      <a:endParaRPr sz="16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1</a:t>
                      </a:r>
                      <a:r>
                        <a:rPr lang="en-US" altLang="zh-TW" sz="18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zh-TW" sz="18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,000*3=3</a:t>
                      </a:r>
                      <a:r>
                        <a:rPr lang="en-US" altLang="zh-TW" sz="18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6</a:t>
                      </a:r>
                      <a:r>
                        <a:rPr lang="zh-TW" sz="18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,000元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8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60</a:t>
                      </a:r>
                      <a:r>
                        <a:rPr lang="zh-TW" sz="18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0元/人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膳食費</a:t>
                      </a:r>
                      <a:endParaRPr sz="2000" u="none" strike="noStrike" cap="none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DFKai-SB"/>
                        <a:sym typeface="DFKai-SB"/>
                      </a:endParaRPr>
                    </a:p>
                  </a:txBody>
                  <a:tcPr marL="68575" marR="685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飯捲(60元)</a:t>
                      </a:r>
                      <a:endParaRPr sz="16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60</a:t>
                      </a:r>
                      <a:r>
                        <a:rPr lang="zh-TW" sz="18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元/人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69</a:t>
                      </a:r>
                      <a:r>
                        <a:rPr lang="en-US" altLang="zh-TW" sz="18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6</a:t>
                      </a:r>
                      <a:r>
                        <a:rPr lang="zh-TW" sz="18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元/人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DFKai-SB"/>
                        <a:sym typeface="DFKai-SB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4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保險費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+mn-ea"/>
                        <a:ea typeface="+mn-ea"/>
                        <a:cs typeface="DFKai-SB"/>
                        <a:sym typeface="DFKai-SB"/>
                      </a:endParaRPr>
                    </a:p>
                  </a:txBody>
                  <a:tcPr marL="68575" marR="685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觀光局規定投保200萬20萬醫療險，</a:t>
                      </a:r>
                      <a:br>
                        <a:rPr lang="zh-TW" sz="16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</a:br>
                      <a:r>
                        <a:rPr lang="zh-TW" sz="16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每人一天30元。</a:t>
                      </a:r>
                      <a:endParaRPr sz="16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09F3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zh-TW" sz="18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30</a:t>
                      </a:r>
                      <a:r>
                        <a:rPr lang="zh-TW" sz="18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元/人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DFKai-SB"/>
                        <a:sym typeface="DFKai-SB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幹部訓練講師費</a:t>
                      </a:r>
                      <a:endParaRPr sz="2000" u="none" strike="noStrike" cap="none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DFKai-SB"/>
                        <a:sym typeface="DFKai-SB"/>
                      </a:endParaRPr>
                    </a:p>
                  </a:txBody>
                  <a:tcPr marL="68575" marR="685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溯溪安全課程</a:t>
                      </a:r>
                      <a:endParaRPr sz="16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DFKai-SB"/>
                        <a:sym typeface="DFKai-SB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裝備穿著課程</a:t>
                      </a:r>
                      <a:endParaRPr sz="16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DFKai-SB"/>
                        <a:sym typeface="DFKai-SB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2,000元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室內課程講師費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+mn-ea"/>
                        <a:ea typeface="+mn-ea"/>
                        <a:cs typeface="DFKai-SB"/>
                        <a:sym typeface="DFKai-SB"/>
                      </a:endParaRPr>
                    </a:p>
                  </a:txBody>
                  <a:tcPr marL="68575" marR="685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生態課程、地質課程、裝備課程</a:t>
                      </a:r>
                      <a:endParaRPr sz="16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DFKai-SB"/>
                        <a:sym typeface="DFKai-SB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6,000</a:t>
                      </a:r>
                      <a:r>
                        <a:rPr lang="zh-TW" sz="18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元</a:t>
                      </a:r>
                      <a:endParaRPr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戶外課程講師費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+mn-ea"/>
                        <a:ea typeface="+mn-ea"/>
                        <a:cs typeface="DFKai-SB"/>
                        <a:sym typeface="DFKai-SB"/>
                      </a:endParaRPr>
                    </a:p>
                  </a:txBody>
                  <a:tcPr marL="68575" marR="685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2位教練及1位助教</a:t>
                      </a:r>
                      <a:endParaRPr sz="160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15,000元/梯次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專業攝影費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+mn-ea"/>
                        <a:ea typeface="+mn-ea"/>
                        <a:cs typeface="DFKai-SB"/>
                        <a:sym typeface="DFKai-SB"/>
                      </a:endParaRPr>
                    </a:p>
                  </a:txBody>
                  <a:tcPr marL="68575" marR="685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專業攝影師</a:t>
                      </a:r>
                      <a:endParaRPr sz="160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6,400元/梯次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4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雜支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+mn-ea"/>
                        <a:ea typeface="+mn-ea"/>
                        <a:cs typeface="DFKai-SB"/>
                        <a:sym typeface="DFKai-SB"/>
                      </a:endParaRPr>
                    </a:p>
                  </a:txBody>
                  <a:tcPr marL="68575" marR="685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手冊、氧氣瓶、瓶裝水、點心、行政車及裝備耗損汰換</a:t>
                      </a:r>
                      <a:endParaRPr sz="160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DFKai-SB"/>
                        <a:sym typeface="DFKai-SB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09F3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zh-TW" sz="18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200元</a:t>
                      </a:r>
                      <a:r>
                        <a:rPr lang="zh-TW" sz="18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/人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DFKai-SB"/>
                        <a:sym typeface="DFKai-SB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5" name="Google Shape;155;p10"/>
          <p:cNvSpPr txBox="1"/>
          <p:nvPr/>
        </p:nvSpPr>
        <p:spPr>
          <a:xfrm>
            <a:off x="1403648" y="6218148"/>
            <a:ext cx="662473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  <a:r>
              <a:rPr lang="zh-TW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0+69</a:t>
            </a:r>
            <a:r>
              <a:rPr lang="en-US" altLang="zh-TW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zh-TW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=12</a:t>
            </a:r>
            <a:r>
              <a:rPr lang="en-US" altLang="zh-TW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96</a:t>
            </a:r>
            <a:r>
              <a:rPr lang="zh-TW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元/人，實收</a:t>
            </a:r>
            <a:r>
              <a:rPr lang="zh-TW" sz="28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altLang="zh-TW" sz="28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zh-TW" sz="28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00元/人</a:t>
            </a:r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"/>
          <p:cNvSpPr txBox="1">
            <a:spLocks noGrp="1"/>
          </p:cNvSpPr>
          <p:nvPr>
            <p:ph type="ctrTitle" idx="4294967295"/>
          </p:nvPr>
        </p:nvSpPr>
        <p:spPr>
          <a:xfrm>
            <a:off x="0" y="2223341"/>
            <a:ext cx="9144000" cy="1470025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7200" b="0" i="0" u="none" strike="noStrike" cap="none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DFKai-SB"/>
                <a:sym typeface="DFKai-SB"/>
              </a:rPr>
              <a:t>謝謝聆聽</a:t>
            </a:r>
            <a:endParaRPr dirty="0">
              <a:solidFill>
                <a:schemeClr val="accent1">
                  <a:lumMod val="20000"/>
                  <a:lumOff val="8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E4FA76E-1A77-43F8-8A4B-3ACCBA5BFD45}"/>
              </a:ext>
            </a:extLst>
          </p:cNvPr>
          <p:cNvSpPr txBox="1"/>
          <p:nvPr/>
        </p:nvSpPr>
        <p:spPr>
          <a:xfrm>
            <a:off x="2017059" y="4041013"/>
            <a:ext cx="5271247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2400" dirty="0">
                <a:solidFill>
                  <a:sysClr val="windowText" lastClr="000000"/>
                </a:solidFill>
                <a:latin typeface="+mn-ea"/>
              </a:rPr>
              <a:t>有任何困難請學生找研發組長討論，讓孩子學習自主、解決問題，</a:t>
            </a:r>
            <a:br>
              <a:rPr lang="en-US" altLang="zh-TW" sz="2400" dirty="0">
                <a:solidFill>
                  <a:sysClr val="windowText" lastClr="000000"/>
                </a:solidFill>
                <a:latin typeface="+mn-ea"/>
              </a:rPr>
            </a:br>
            <a:r>
              <a:rPr lang="zh-TW" altLang="en-US" sz="2400" dirty="0">
                <a:solidFill>
                  <a:sysClr val="windowText" lastClr="000000"/>
                </a:solidFill>
                <a:latin typeface="+mn-ea"/>
              </a:rPr>
              <a:t>在大自然與團隊的氛圍中</a:t>
            </a:r>
            <a:br>
              <a:rPr lang="en-US" altLang="zh-TW" sz="2400" dirty="0">
                <a:solidFill>
                  <a:sysClr val="windowText" lastClr="000000"/>
                </a:solidFill>
                <a:latin typeface="+mn-ea"/>
              </a:rPr>
            </a:br>
            <a:r>
              <a:rPr lang="zh-TW" altLang="en-US" sz="2400" dirty="0">
                <a:solidFill>
                  <a:sysClr val="windowText" lastClr="000000"/>
                </a:solidFill>
                <a:latin typeface="+mn-ea"/>
              </a:rPr>
              <a:t>成為更好的自己。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7200" b="1" i="1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與自然共舞~</a:t>
            </a:r>
            <a:br>
              <a:rPr lang="zh-TW" sz="7200" b="1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7200" b="1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			</a:t>
            </a:r>
            <a:r>
              <a:rPr lang="zh-TW" sz="4400" b="1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課室外的學習課程</a:t>
            </a:r>
            <a:endParaRPr sz="4400">
              <a:solidFill>
                <a:srgbClr val="FFFF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subTitle" idx="1"/>
          </p:nvPr>
        </p:nvSpPr>
        <p:spPr>
          <a:xfrm>
            <a:off x="971600" y="3886200"/>
            <a:ext cx="74866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 sz="3200" dirty="0">
                <a:latin typeface="DFKai-SB"/>
                <a:ea typeface="DFKai-SB"/>
                <a:cs typeface="DFKai-SB"/>
                <a:sym typeface="DFKai-SB"/>
              </a:rPr>
              <a:t>＊結合健體、綜合及自然領域，融入 </a:t>
            </a:r>
            <a:endParaRPr sz="3200" dirty="0">
              <a:latin typeface="DFKai-SB"/>
              <a:ea typeface="DFKai-SB"/>
              <a:cs typeface="DFKai-SB"/>
              <a:sym typeface="DFKai-SB"/>
            </a:endParaRPr>
          </a:p>
          <a:p>
            <a:pPr marL="457200" lvl="1" indent="0" algn="l" rtl="0">
              <a:spcBef>
                <a:spcPts val="1240"/>
              </a:spcBef>
              <a:spcAft>
                <a:spcPts val="0"/>
              </a:spcAft>
              <a:buSzPts val="3200"/>
              <a:buNone/>
            </a:pPr>
            <a:r>
              <a:rPr lang="zh-TW" sz="3200" dirty="0">
                <a:latin typeface="DFKai-SB"/>
                <a:ea typeface="DFKai-SB"/>
                <a:cs typeface="DFKai-SB"/>
                <a:sym typeface="DFKai-SB"/>
              </a:rPr>
              <a:t>  環境議題，採跨領域「協同教學」</a:t>
            </a:r>
            <a:endParaRPr sz="3200" dirty="0">
              <a:latin typeface="DFKai-SB"/>
              <a:ea typeface="DFKai-SB"/>
              <a:cs typeface="DFKai-SB"/>
              <a:sym typeface="DFKai-SB"/>
            </a:endParaRPr>
          </a:p>
          <a:p>
            <a:pPr marL="457200" lvl="1" indent="0" algn="l" rtl="0">
              <a:spcBef>
                <a:spcPts val="1240"/>
              </a:spcBef>
              <a:spcAft>
                <a:spcPts val="0"/>
              </a:spcAft>
              <a:buSzPts val="3200"/>
              <a:buNone/>
            </a:pPr>
            <a:r>
              <a:rPr lang="zh-TW" sz="3200" dirty="0">
                <a:latin typeface="DFKai-SB"/>
                <a:ea typeface="DFKai-SB"/>
                <a:cs typeface="DFKai-SB"/>
                <a:sym typeface="DFKai-SB"/>
              </a:rPr>
              <a:t>  方式進行室內與戶外課程。</a:t>
            </a:r>
            <a:endParaRPr sz="3200" dirty="0"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3" descr="IMG_12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670" y="1190372"/>
            <a:ext cx="3123335" cy="234179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/>
          <p:cNvSpPr txBox="1">
            <a:spLocks noGrp="1"/>
          </p:cNvSpPr>
          <p:nvPr>
            <p:ph type="title"/>
          </p:nvPr>
        </p:nvSpPr>
        <p:spPr>
          <a:xfrm>
            <a:off x="611560" y="125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 dirty="0">
                <a:solidFill>
                  <a:schemeClr val="accent2">
                    <a:lumMod val="75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春：</a:t>
            </a:r>
            <a:r>
              <a:rPr lang="zh-TW" sz="4400" dirty="0">
                <a:latin typeface="DFKai-SB"/>
                <a:ea typeface="DFKai-SB"/>
                <a:cs typeface="DFKai-SB"/>
                <a:sym typeface="DFKai-SB"/>
              </a:rPr>
              <a:t>與自然共舞～溯溪</a:t>
            </a:r>
            <a:endParaRPr dirty="0"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8024" y="1190372"/>
            <a:ext cx="3120000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5165" y="3717032"/>
            <a:ext cx="3131840" cy="209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71313" y="3717032"/>
            <a:ext cx="3136711" cy="2093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 dirty="0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一、參與對象</a:t>
            </a:r>
            <a:endParaRPr dirty="0"/>
          </a:p>
        </p:txBody>
      </p:sp>
      <p:sp>
        <p:nvSpPr>
          <p:cNvPr id="115" name="Google Shape;115;p4"/>
          <p:cNvSpPr txBox="1">
            <a:spLocks noGrp="1"/>
          </p:cNvSpPr>
          <p:nvPr>
            <p:ph type="subTitle" idx="1"/>
          </p:nvPr>
        </p:nvSpPr>
        <p:spPr>
          <a:xfrm>
            <a:off x="1115615" y="3789040"/>
            <a:ext cx="7607043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TW" sz="7000" dirty="0">
                <a:latin typeface="DFKai-SB"/>
                <a:ea typeface="DFKai-SB"/>
                <a:cs typeface="DFKai-SB"/>
                <a:sym typeface="DFKai-SB"/>
              </a:rPr>
              <a:t>＊</a:t>
            </a:r>
            <a:r>
              <a:rPr lang="zh-TW" altLang="en-US" sz="7000" dirty="0">
                <a:latin typeface="DFKai-SB"/>
                <a:ea typeface="DFKai-SB"/>
                <a:cs typeface="DFKai-SB"/>
                <a:sym typeface="DFKai-SB"/>
              </a:rPr>
              <a:t>七</a:t>
            </a:r>
            <a:r>
              <a:rPr lang="zh-TW" sz="7000" b="1" dirty="0">
                <a:latin typeface="DFKai-SB"/>
                <a:ea typeface="DFKai-SB"/>
                <a:cs typeface="DFKai-SB"/>
                <a:sym typeface="DFKai-SB"/>
              </a:rPr>
              <a:t>～</a:t>
            </a:r>
            <a:r>
              <a:rPr lang="zh-TW" altLang="en-US" sz="7000" b="1" dirty="0">
                <a:latin typeface="DFKai-SB"/>
                <a:ea typeface="DFKai-SB"/>
                <a:cs typeface="DFKai-SB"/>
                <a:sym typeface="DFKai-SB"/>
              </a:rPr>
              <a:t>九</a:t>
            </a:r>
            <a:r>
              <a:rPr lang="zh-TW" sz="7000" b="1" dirty="0">
                <a:latin typeface="DFKai-SB"/>
                <a:ea typeface="DFKai-SB"/>
                <a:cs typeface="DFKai-SB"/>
                <a:sym typeface="DFKai-SB"/>
              </a:rPr>
              <a:t>年級未參加過學校溯溪課程</a:t>
            </a:r>
            <a:endParaRPr sz="7000" b="1" dirty="0"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1160"/>
              </a:spcBef>
              <a:spcAft>
                <a:spcPts val="0"/>
              </a:spcAft>
              <a:buSzPct val="100000"/>
              <a:buNone/>
            </a:pPr>
            <a:r>
              <a:rPr lang="zh-TW" sz="7000" b="1" dirty="0">
                <a:latin typeface="DFKai-SB"/>
                <a:ea typeface="DFKai-SB"/>
                <a:cs typeface="DFKai-SB"/>
                <a:sym typeface="DFKai-SB"/>
              </a:rPr>
              <a:t>  ⇨學員</a:t>
            </a:r>
            <a:endParaRPr sz="7000" b="1" dirty="0"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1160"/>
              </a:spcBef>
              <a:spcAft>
                <a:spcPts val="0"/>
              </a:spcAft>
              <a:buSzPct val="100000"/>
              <a:buNone/>
            </a:pPr>
            <a:r>
              <a:rPr lang="zh-TW" sz="7000" dirty="0">
                <a:latin typeface="DFKai-SB"/>
                <a:ea typeface="DFKai-SB"/>
                <a:cs typeface="DFKai-SB"/>
                <a:sym typeface="DFKai-SB"/>
              </a:rPr>
              <a:t>＊</a:t>
            </a:r>
            <a:r>
              <a:rPr lang="zh-TW" altLang="en-US" sz="7000" dirty="0">
                <a:latin typeface="DFKai-SB"/>
                <a:ea typeface="DFKai-SB"/>
                <a:cs typeface="DFKai-SB"/>
                <a:sym typeface="DFKai-SB"/>
              </a:rPr>
              <a:t>七</a:t>
            </a:r>
            <a:r>
              <a:rPr lang="zh-TW" sz="7000" b="1" dirty="0">
                <a:latin typeface="DFKai-SB"/>
                <a:ea typeface="DFKai-SB"/>
                <a:cs typeface="DFKai-SB"/>
                <a:sym typeface="DFKai-SB"/>
              </a:rPr>
              <a:t>～</a:t>
            </a:r>
            <a:r>
              <a:rPr lang="zh-TW" altLang="en-US" sz="7000" b="1" dirty="0">
                <a:latin typeface="DFKai-SB"/>
                <a:ea typeface="DFKai-SB"/>
                <a:cs typeface="DFKai-SB"/>
                <a:sym typeface="DFKai-SB"/>
              </a:rPr>
              <a:t>九</a:t>
            </a:r>
            <a:r>
              <a:rPr lang="zh-TW" sz="7000" b="1" dirty="0">
                <a:latin typeface="DFKai-SB"/>
                <a:ea typeface="DFKai-SB"/>
                <a:cs typeface="DFKai-SB"/>
                <a:sym typeface="DFKai-SB"/>
              </a:rPr>
              <a:t>年級曾經參加過學校溯溪課程</a:t>
            </a:r>
            <a:endParaRPr sz="7000" b="1" dirty="0"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1160"/>
              </a:spcBef>
              <a:spcAft>
                <a:spcPts val="0"/>
              </a:spcAft>
              <a:buSzPct val="100000"/>
              <a:buNone/>
            </a:pPr>
            <a:r>
              <a:rPr lang="zh-TW" sz="7000" b="1" dirty="0">
                <a:latin typeface="DFKai-SB"/>
                <a:ea typeface="DFKai-SB"/>
                <a:cs typeface="DFKai-SB"/>
                <a:sym typeface="DFKai-SB"/>
              </a:rPr>
              <a:t>  ⇨甄選小隊長</a:t>
            </a:r>
            <a:endParaRPr sz="7000" b="1" dirty="0"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ctr" rtl="0">
              <a:spcBef>
                <a:spcPts val="736"/>
              </a:spcBef>
              <a:spcAft>
                <a:spcPts val="0"/>
              </a:spcAft>
              <a:buSzPct val="100000"/>
              <a:buNone/>
            </a:pPr>
            <a:endParaRPr dirty="0"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二、參與資格</a:t>
            </a: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subTitle" idx="1"/>
          </p:nvPr>
        </p:nvSpPr>
        <p:spPr>
          <a:xfrm>
            <a:off x="1115616" y="3789040"/>
            <a:ext cx="7272808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TW" sz="7000" dirty="0">
                <a:latin typeface="DFKai-SB"/>
                <a:ea typeface="DFKai-SB"/>
                <a:cs typeface="DFKai-SB"/>
                <a:sym typeface="DFKai-SB"/>
              </a:rPr>
              <a:t>＊家長及導師同意並完成報名程序</a:t>
            </a:r>
            <a:endParaRPr sz="7000" dirty="0"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1265"/>
              </a:spcBef>
              <a:spcAft>
                <a:spcPts val="0"/>
              </a:spcAft>
              <a:buSzPct val="100000"/>
              <a:buNone/>
            </a:pPr>
            <a:r>
              <a:rPr lang="zh-TW" sz="7000" dirty="0">
                <a:latin typeface="DFKai-SB"/>
                <a:ea typeface="DFKai-SB"/>
                <a:cs typeface="DFKai-SB"/>
                <a:sym typeface="DFKai-SB"/>
              </a:rPr>
              <a:t>＊完成前置室內課程訓練</a:t>
            </a:r>
            <a:endParaRPr sz="7000" dirty="0"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1265"/>
              </a:spcBef>
              <a:spcAft>
                <a:spcPts val="0"/>
              </a:spcAft>
              <a:buSzPct val="100000"/>
              <a:buNone/>
            </a:pPr>
            <a:r>
              <a:rPr lang="zh-TW" sz="7000" dirty="0">
                <a:latin typeface="DFKai-SB"/>
                <a:ea typeface="DFKai-SB"/>
                <a:cs typeface="DFKai-SB"/>
                <a:sym typeface="DFKai-SB"/>
              </a:rPr>
              <a:t>＊通過兩個階段跑步測驗</a:t>
            </a:r>
            <a:endParaRPr dirty="0"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>
            <a:spLocks noGrp="1"/>
          </p:cNvSpPr>
          <p:nvPr>
            <p:ph type="ctrTitle"/>
          </p:nvPr>
        </p:nvSpPr>
        <p:spPr>
          <a:xfrm>
            <a:off x="685800" y="30057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 dirty="0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三、報名方式</a:t>
            </a:r>
            <a:endParaRPr dirty="0"/>
          </a:p>
        </p:txBody>
      </p:sp>
      <p:sp>
        <p:nvSpPr>
          <p:cNvPr id="127" name="Google Shape;127;p6"/>
          <p:cNvSpPr txBox="1">
            <a:spLocks noGrp="1"/>
          </p:cNvSpPr>
          <p:nvPr>
            <p:ph type="subTitle" idx="1"/>
          </p:nvPr>
        </p:nvSpPr>
        <p:spPr>
          <a:xfrm>
            <a:off x="1043898" y="2384884"/>
            <a:ext cx="7272808" cy="2491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TW" sz="7000" dirty="0">
                <a:latin typeface="DFKai-SB"/>
                <a:ea typeface="DFKai-SB"/>
                <a:cs typeface="DFKai-SB"/>
                <a:sym typeface="DFKai-SB"/>
              </a:rPr>
              <a:t>＊網路報名(</a:t>
            </a:r>
            <a:r>
              <a:rPr lang="zh-TW" sz="7000" u="sng" dirty="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學校首頁左方</a:t>
            </a:r>
            <a:r>
              <a:rPr lang="zh-TW" sz="7000" dirty="0">
                <a:latin typeface="DFKai-SB"/>
                <a:ea typeface="DFKai-SB"/>
                <a:cs typeface="DFKai-SB"/>
                <a:sym typeface="DFKai-SB"/>
              </a:rPr>
              <a:t>)</a:t>
            </a:r>
            <a:r>
              <a:rPr lang="zh-TW" sz="7000" b="1" dirty="0">
                <a:latin typeface="DFKai-SB"/>
                <a:ea typeface="DFKai-SB"/>
                <a:cs typeface="DFKai-SB"/>
                <a:sym typeface="DFKai-SB"/>
              </a:rPr>
              <a:t>⇨</a:t>
            </a:r>
            <a:endParaRPr sz="7000" dirty="0"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1370"/>
              </a:spcBef>
              <a:spcAft>
                <a:spcPts val="0"/>
              </a:spcAft>
              <a:buSzPct val="100000"/>
              <a:buNone/>
            </a:pPr>
            <a:r>
              <a:rPr lang="zh-TW" sz="7000" dirty="0">
                <a:latin typeface="DFKai-SB"/>
                <a:ea typeface="DFKai-SB"/>
                <a:cs typeface="DFKai-SB"/>
                <a:sym typeface="DFKai-SB"/>
              </a:rPr>
              <a:t>＊領取並填妥家長同意書</a:t>
            </a:r>
            <a:r>
              <a:rPr lang="zh-TW" sz="7000" b="1" dirty="0">
                <a:latin typeface="DFKai-SB"/>
                <a:ea typeface="DFKai-SB"/>
                <a:cs typeface="DFKai-SB"/>
                <a:sym typeface="DFKai-SB"/>
              </a:rPr>
              <a:t>⇨</a:t>
            </a:r>
            <a:endParaRPr sz="7000" dirty="0"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1370"/>
              </a:spcBef>
              <a:spcAft>
                <a:spcPts val="0"/>
              </a:spcAft>
              <a:buSzPct val="100000"/>
              <a:buNone/>
            </a:pPr>
            <a:r>
              <a:rPr lang="zh-TW" sz="7000" dirty="0">
                <a:latin typeface="DFKai-SB"/>
                <a:ea typeface="DFKai-SB"/>
                <a:cs typeface="DFKai-SB"/>
                <a:sym typeface="DFKai-SB"/>
              </a:rPr>
              <a:t>＊交回同意書並領取跑步卡</a:t>
            </a:r>
            <a:endParaRPr lang="en-US" altLang="zh-TW" sz="7000" dirty="0"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1370"/>
              </a:spcBef>
              <a:spcAft>
                <a:spcPts val="0"/>
              </a:spcAft>
              <a:buSzPct val="100000"/>
              <a:buNone/>
            </a:pPr>
            <a:endParaRPr dirty="0"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ctrTitle"/>
          </p:nvPr>
        </p:nvSpPr>
        <p:spPr>
          <a:xfrm>
            <a:off x="506016" y="-2211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7200" dirty="0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四、跑步卡</a:t>
            </a:r>
            <a:endParaRPr sz="4400" dirty="0"/>
          </a:p>
        </p:txBody>
      </p:sp>
      <p:sp>
        <p:nvSpPr>
          <p:cNvPr id="133" name="Google Shape;133;p7"/>
          <p:cNvSpPr txBox="1">
            <a:spLocks noGrp="1"/>
          </p:cNvSpPr>
          <p:nvPr>
            <p:ph type="subTitle" idx="1"/>
          </p:nvPr>
        </p:nvSpPr>
        <p:spPr>
          <a:xfrm>
            <a:off x="506016" y="1513155"/>
            <a:ext cx="7272808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TW" sz="3200" dirty="0">
                <a:latin typeface="+mj-ea"/>
                <a:ea typeface="+mj-ea"/>
                <a:cs typeface="DFKai-SB"/>
                <a:sym typeface="DFKai-SB"/>
              </a:rPr>
              <a:t>＊</a:t>
            </a:r>
            <a:r>
              <a:rPr lang="zh-TW" sz="3200" b="1" dirty="0">
                <a:latin typeface="+mj-ea"/>
                <a:ea typeface="+mj-ea"/>
                <a:cs typeface="DFKai-SB"/>
                <a:sym typeface="DFKai-SB"/>
              </a:rPr>
              <a:t>第一階段⇨</a:t>
            </a:r>
            <a:endParaRPr sz="3200" b="1" dirty="0">
              <a:latin typeface="+mj-ea"/>
              <a:ea typeface="+mj-ea"/>
              <a:cs typeface="DFKai-SB"/>
              <a:sym typeface="DFKai-SB"/>
            </a:endParaRPr>
          </a:p>
          <a:p>
            <a:pPr marL="0" lvl="0" indent="0" algn="l" rtl="0">
              <a:spcBef>
                <a:spcPts val="1160"/>
              </a:spcBef>
              <a:spcAft>
                <a:spcPts val="0"/>
              </a:spcAft>
              <a:buSzPct val="100000"/>
              <a:buNone/>
            </a:pPr>
            <a:r>
              <a:rPr lang="zh-TW" sz="3200" b="1" dirty="0">
                <a:latin typeface="+mj-ea"/>
                <a:ea typeface="+mj-ea"/>
                <a:cs typeface="Times New Roman"/>
                <a:sym typeface="Times New Roman"/>
              </a:rPr>
              <a:t>  </a:t>
            </a:r>
            <a:r>
              <a:rPr lang="zh-TW" sz="3200" dirty="0">
                <a:latin typeface="+mj-ea"/>
                <a:ea typeface="+mj-ea"/>
                <a:cs typeface="Times New Roman"/>
                <a:sym typeface="Times New Roman"/>
              </a:rPr>
              <a:t>10次，每次</a:t>
            </a:r>
            <a:r>
              <a:rPr lang="en-US" altLang="zh-TW" sz="3200" dirty="0">
                <a:latin typeface="+mj-ea"/>
                <a:ea typeface="+mj-ea"/>
                <a:cs typeface="Times New Roman"/>
                <a:sym typeface="Times New Roman"/>
              </a:rPr>
              <a:t>2KM</a:t>
            </a:r>
            <a:r>
              <a:rPr lang="zh-TW" sz="3200" dirty="0">
                <a:latin typeface="+mj-ea"/>
                <a:ea typeface="+mj-ea"/>
                <a:cs typeface="Times New Roman"/>
                <a:sym typeface="Times New Roman"/>
              </a:rPr>
              <a:t>以上(測驗要求：12分鐘)</a:t>
            </a:r>
            <a:endParaRPr sz="3200" dirty="0">
              <a:latin typeface="+mj-ea"/>
              <a:ea typeface="+mj-ea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160"/>
              </a:spcBef>
              <a:spcAft>
                <a:spcPts val="0"/>
              </a:spcAft>
              <a:buSzPct val="100000"/>
              <a:buNone/>
            </a:pPr>
            <a:r>
              <a:rPr lang="zh-TW" sz="3200" dirty="0">
                <a:latin typeface="+mj-ea"/>
                <a:ea typeface="+mj-ea"/>
                <a:cs typeface="Times New Roman"/>
                <a:sym typeface="Times New Roman"/>
              </a:rPr>
              <a:t>＊</a:t>
            </a:r>
            <a:r>
              <a:rPr lang="zh-TW" sz="3200" b="1" dirty="0">
                <a:latin typeface="+mj-ea"/>
                <a:ea typeface="+mj-ea"/>
                <a:cs typeface="Times New Roman"/>
                <a:sym typeface="Times New Roman"/>
              </a:rPr>
              <a:t>第二階段⇨</a:t>
            </a:r>
            <a:endParaRPr sz="3200" b="1" dirty="0">
              <a:latin typeface="+mj-ea"/>
              <a:ea typeface="+mj-ea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160"/>
              </a:spcBef>
              <a:spcAft>
                <a:spcPts val="0"/>
              </a:spcAft>
              <a:buSzPct val="100000"/>
              <a:buNone/>
            </a:pPr>
            <a:r>
              <a:rPr lang="zh-TW" sz="3200" b="1" dirty="0">
                <a:latin typeface="+mj-ea"/>
                <a:ea typeface="+mj-ea"/>
                <a:cs typeface="Times New Roman"/>
                <a:sym typeface="Times New Roman"/>
              </a:rPr>
              <a:t>  </a:t>
            </a:r>
            <a:r>
              <a:rPr lang="zh-TW" sz="3200" dirty="0">
                <a:latin typeface="+mj-ea"/>
                <a:ea typeface="+mj-ea"/>
                <a:cs typeface="Times New Roman"/>
                <a:sym typeface="Times New Roman"/>
              </a:rPr>
              <a:t>10次，每次</a:t>
            </a:r>
            <a:r>
              <a:rPr lang="en-US" altLang="zh-TW" sz="3200" dirty="0">
                <a:latin typeface="+mj-ea"/>
                <a:ea typeface="+mj-ea"/>
                <a:cs typeface="Times New Roman"/>
                <a:sym typeface="Times New Roman"/>
              </a:rPr>
              <a:t>3KM</a:t>
            </a:r>
            <a:r>
              <a:rPr lang="zh-TW" sz="3200" dirty="0">
                <a:latin typeface="+mj-ea"/>
                <a:ea typeface="+mj-ea"/>
                <a:cs typeface="DFKai-SB"/>
                <a:sym typeface="DFKai-SB"/>
              </a:rPr>
              <a:t>以上(測驗要求：20分鐘)</a:t>
            </a:r>
            <a:endParaRPr sz="3200" dirty="0">
              <a:latin typeface="+mj-ea"/>
              <a:ea typeface="+mj-ea"/>
              <a:cs typeface="DFKai-SB"/>
              <a:sym typeface="DFKai-SB"/>
            </a:endParaRPr>
          </a:p>
          <a:p>
            <a:pPr marL="0" lvl="0" indent="0" algn="l" rtl="0">
              <a:spcBef>
                <a:spcPts val="736"/>
              </a:spcBef>
              <a:spcAft>
                <a:spcPts val="0"/>
              </a:spcAft>
              <a:buSzPct val="100000"/>
              <a:buNone/>
            </a:pPr>
            <a:endParaRPr sz="900" dirty="0">
              <a:latin typeface="+mj-ea"/>
              <a:ea typeface="+mj-ea"/>
              <a:cs typeface="DFKai-SB"/>
              <a:sym typeface="DFKai-SB"/>
            </a:endParaRPr>
          </a:p>
        </p:txBody>
      </p:sp>
      <p:pic>
        <p:nvPicPr>
          <p:cNvPr id="136" name="Google Shape;136;p7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50000"/>
          <a:stretch/>
        </p:blipFill>
        <p:spPr>
          <a:xfrm>
            <a:off x="506016" y="3818965"/>
            <a:ext cx="3666565" cy="262992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E6A42CB5-CD9C-4AFE-BC2A-BCE52890C396}"/>
              </a:ext>
            </a:extLst>
          </p:cNvPr>
          <p:cNvSpPr txBox="1"/>
          <p:nvPr/>
        </p:nvSpPr>
        <p:spPr>
          <a:xfrm>
            <a:off x="4572000" y="3854626"/>
            <a:ext cx="3119718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ysClr val="windowText" lastClr="000000"/>
                </a:solidFill>
                <a:latin typeface="+mn-ea"/>
              </a:rPr>
              <a:t>一口氣跑完</a:t>
            </a:r>
            <a:endParaRPr lang="en-US" altLang="zh-TW" sz="3200" dirty="0">
              <a:solidFill>
                <a:sysClr val="windowText" lastClr="000000"/>
              </a:solidFill>
              <a:latin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ysClr val="windowText" lastClr="000000"/>
                </a:solidFill>
                <a:latin typeface="+mn-ea"/>
              </a:rPr>
              <a:t>簽名不累積</a:t>
            </a:r>
            <a:endParaRPr lang="en-US" altLang="zh-TW" sz="3200" dirty="0">
              <a:solidFill>
                <a:sysClr val="windowText" lastClr="000000"/>
              </a:solidFill>
              <a:latin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ysClr val="windowText" lastClr="000000"/>
                </a:solidFill>
                <a:latin typeface="+mn-ea"/>
              </a:rPr>
              <a:t>遺失不補發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30a8a5dd8b_0_4"/>
          <p:cNvSpPr txBox="1">
            <a:spLocks noGrp="1"/>
          </p:cNvSpPr>
          <p:nvPr>
            <p:ph type="title"/>
          </p:nvPr>
        </p:nvSpPr>
        <p:spPr>
          <a:xfrm>
            <a:off x="168237" y="-326882"/>
            <a:ext cx="8807524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 dirty="0">
                <a:solidFill>
                  <a:schemeClr val="accent1">
                    <a:lumMod val="20000"/>
                    <a:lumOff val="80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五、重要行事及日期</a:t>
            </a:r>
            <a:endParaRPr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142" name="Google Shape;142;g330a8a5dd8b_0_4"/>
          <p:cNvGraphicFramePr/>
          <p:nvPr>
            <p:extLst>
              <p:ext uri="{D42A27DB-BD31-4B8C-83A1-F6EECF244321}">
                <p14:modId xmlns:p14="http://schemas.microsoft.com/office/powerpoint/2010/main" val="266895259"/>
              </p:ext>
            </p:extLst>
          </p:nvPr>
        </p:nvGraphicFramePr>
        <p:xfrm>
          <a:off x="168237" y="1274215"/>
          <a:ext cx="8807524" cy="4611574"/>
        </p:xfrm>
        <a:graphic>
          <a:graphicData uri="http://schemas.openxmlformats.org/drawingml/2006/table">
            <a:tbl>
              <a:tblPr>
                <a:noFill/>
                <a:tableStyleId>{C2006982-4B0D-4DFA-847C-5BC8C0FD75E1}</a:tableStyleId>
              </a:tblPr>
              <a:tblGrid>
                <a:gridCol w="236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4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4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3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1600" b="1" dirty="0">
                          <a:solidFill>
                            <a:schemeClr val="tx1"/>
                          </a:solidFill>
                        </a:rPr>
                        <a:t>課程時間</a:t>
                      </a:r>
                      <a:endParaRPr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1600" b="1">
                          <a:solidFill>
                            <a:schemeClr val="tx1"/>
                          </a:solidFill>
                        </a:rPr>
                        <a:t>內容</a:t>
                      </a:r>
                      <a:endParaRPr sz="1600" b="1">
                        <a:solidFill>
                          <a:schemeClr val="tx1"/>
                        </a:solidFill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1400" b="1">
                          <a:solidFill>
                            <a:schemeClr val="tx1"/>
                          </a:solidFill>
                        </a:rPr>
                        <a:t>課程時間</a:t>
                      </a:r>
                      <a:endParaRPr sz="1400" b="1">
                        <a:solidFill>
                          <a:schemeClr val="tx1"/>
                        </a:solidFill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</a:rPr>
                        <a:t>內容</a:t>
                      </a:r>
                      <a:endParaRPr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2/11(</a:t>
                      </a:r>
                      <a:r>
                        <a:rPr lang="zh-TW" sz="1600" b="1" dirty="0">
                          <a:solidFill>
                            <a:schemeClr val="tx1"/>
                          </a:solidFill>
                        </a:rPr>
                        <a:t>二</a:t>
                      </a:r>
                      <a:r>
                        <a:rPr lang="zh-TW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)~2/21(</a:t>
                      </a:r>
                      <a:r>
                        <a:rPr lang="zh-TW" sz="1600" b="1" dirty="0">
                          <a:solidFill>
                            <a:schemeClr val="tx1"/>
                          </a:solidFill>
                        </a:rPr>
                        <a:t>五</a:t>
                      </a:r>
                      <a:r>
                        <a:rPr lang="zh-TW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1600" b="1">
                          <a:solidFill>
                            <a:schemeClr val="tx1"/>
                          </a:solidFill>
                        </a:rPr>
                        <a:t>報名</a:t>
                      </a:r>
                      <a:endParaRPr sz="1600" b="1">
                        <a:solidFill>
                          <a:schemeClr val="tx1"/>
                        </a:solidFill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3/15(</a:t>
                      </a:r>
                      <a:r>
                        <a:rPr lang="zh-TW" sz="1400" b="1">
                          <a:solidFill>
                            <a:schemeClr val="tx1"/>
                          </a:solidFill>
                        </a:rPr>
                        <a:t>六</a:t>
                      </a:r>
                      <a:r>
                        <a:rPr lang="zh-TW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)~3/20(</a:t>
                      </a:r>
                      <a:r>
                        <a:rPr lang="zh-TW" sz="1400" b="1">
                          <a:solidFill>
                            <a:schemeClr val="tx1"/>
                          </a:solidFill>
                        </a:rPr>
                        <a:t>四</a:t>
                      </a:r>
                      <a:r>
                        <a:rPr lang="zh-TW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 sz="14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1400" b="1">
                          <a:solidFill>
                            <a:schemeClr val="tx1"/>
                          </a:solidFill>
                        </a:rPr>
                        <a:t>繳費單繳費</a:t>
                      </a:r>
                      <a:endParaRPr sz="1400" b="1">
                        <a:solidFill>
                          <a:schemeClr val="tx1"/>
                        </a:solidFill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2/12(</a:t>
                      </a:r>
                      <a:r>
                        <a:rPr lang="zh-TW" sz="1600" b="1" dirty="0">
                          <a:solidFill>
                            <a:schemeClr val="tx1"/>
                          </a:solidFill>
                        </a:rPr>
                        <a:t>三</a:t>
                      </a:r>
                      <a:r>
                        <a:rPr lang="zh-TW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 19:00~20:30</a:t>
                      </a:r>
                      <a:endParaRPr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1600" b="1" dirty="0">
                          <a:solidFill>
                            <a:schemeClr val="tx1"/>
                          </a:solidFill>
                        </a:rPr>
                        <a:t>溯溪課程說明會</a:t>
                      </a:r>
                      <a:endParaRPr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3/19(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</a:rPr>
                        <a:t>三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)~3/21(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</a:rPr>
                        <a:t>五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 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</a:rPr>
                        <a:t>第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</a:rPr>
                        <a:t>、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</a:rPr>
                        <a:t>節</a:t>
                      </a:r>
                      <a:endParaRPr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</a:rPr>
                        <a:t>十字廣場草皮集合統一帶隊</a:t>
                      </a:r>
                      <a:endParaRPr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</a:rPr>
                        <a:t>第二次跑步測驗</a:t>
                      </a:r>
                      <a:endParaRPr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</a:rPr>
                        <a:t>龍山國小</a:t>
                      </a:r>
                      <a:endParaRPr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2/25(</a:t>
                      </a:r>
                      <a:r>
                        <a:rPr lang="zh-TW" sz="1600" b="1">
                          <a:solidFill>
                            <a:schemeClr val="tx1"/>
                          </a:solidFill>
                        </a:rPr>
                        <a:t>二</a:t>
                      </a:r>
                      <a:r>
                        <a:rPr lang="zh-TW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r>
                        <a:rPr lang="zh-TW" sz="1600" b="1">
                          <a:solidFill>
                            <a:schemeClr val="tx1"/>
                          </a:solidFill>
                        </a:rPr>
                        <a:t>及</a:t>
                      </a:r>
                      <a:r>
                        <a:rPr lang="zh-TW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2/26(</a:t>
                      </a:r>
                      <a:r>
                        <a:rPr lang="zh-TW" sz="1600" b="1">
                          <a:solidFill>
                            <a:schemeClr val="tx1"/>
                          </a:solidFill>
                        </a:rPr>
                        <a:t>三</a:t>
                      </a:r>
                      <a:r>
                        <a:rPr lang="zh-TW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r>
                        <a:rPr lang="zh-TW" sz="1600" b="1">
                          <a:solidFill>
                            <a:schemeClr val="tx1"/>
                          </a:solidFill>
                        </a:rPr>
                        <a:t>午休</a:t>
                      </a:r>
                      <a:endParaRPr sz="1600" b="1">
                        <a:solidFill>
                          <a:schemeClr val="tx1"/>
                        </a:solidFill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1600" b="1" dirty="0">
                          <a:solidFill>
                            <a:schemeClr val="tx1"/>
                          </a:solidFill>
                        </a:rPr>
                        <a:t>幹部甄選</a:t>
                      </a:r>
                      <a:endParaRPr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4/11(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</a:rPr>
                        <a:t>五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1400" b="1">
                          <a:solidFill>
                            <a:schemeClr val="tx1"/>
                          </a:solidFill>
                        </a:rPr>
                        <a:t>第一梯次溯溪</a:t>
                      </a:r>
                      <a:endParaRPr sz="1400" b="1">
                        <a:solidFill>
                          <a:schemeClr val="tx1"/>
                        </a:solidFill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5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3/5(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</a:rPr>
                        <a:t>三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)~3/7(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</a:rPr>
                        <a:t>五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</a:rPr>
                        <a:t>第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</a:rPr>
                        <a:t>、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</a:rPr>
                        <a:t>節</a:t>
                      </a:r>
                      <a:endParaRPr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</a:rPr>
                        <a:t>十字廣場草皮集合統一帶隊</a:t>
                      </a:r>
                      <a:endParaRPr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>
                          <a:solidFill>
                            <a:schemeClr val="tx1"/>
                          </a:solidFill>
                        </a:rPr>
                        <a:t>第一次跑步測驗</a:t>
                      </a:r>
                      <a:endParaRPr sz="1600" b="1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1600" b="1">
                          <a:solidFill>
                            <a:schemeClr val="tx1"/>
                          </a:solidFill>
                        </a:rPr>
                        <a:t>龍山國小</a:t>
                      </a:r>
                      <a:endParaRPr sz="1600" b="1">
                        <a:solidFill>
                          <a:schemeClr val="tx1"/>
                        </a:solidFill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4/18(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</a:rPr>
                        <a:t>五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1400" b="1">
                          <a:solidFill>
                            <a:schemeClr val="tx1"/>
                          </a:solidFill>
                        </a:rPr>
                        <a:t>第二梯次溯溪</a:t>
                      </a:r>
                      <a:endParaRPr sz="1400" b="1">
                        <a:solidFill>
                          <a:schemeClr val="tx1"/>
                        </a:solidFill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3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3/8(</a:t>
                      </a:r>
                      <a:r>
                        <a:rPr lang="zh-TW" sz="1600" b="1">
                          <a:solidFill>
                            <a:schemeClr val="tx1"/>
                          </a:solidFill>
                        </a:rPr>
                        <a:t>六</a:t>
                      </a:r>
                      <a:r>
                        <a:rPr lang="zh-TW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 07:50~12:30</a:t>
                      </a:r>
                      <a:endParaRPr sz="16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1600" b="1">
                          <a:solidFill>
                            <a:schemeClr val="tx1"/>
                          </a:solidFill>
                        </a:rPr>
                        <a:t>幹部訓練課程</a:t>
                      </a:r>
                      <a:endParaRPr sz="1600" b="1">
                        <a:solidFill>
                          <a:schemeClr val="tx1"/>
                        </a:solidFill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4/25(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</a:rPr>
                        <a:t>五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1400" b="1">
                          <a:solidFill>
                            <a:schemeClr val="tx1"/>
                          </a:solidFill>
                        </a:rPr>
                        <a:t>第三梯次溯溪</a:t>
                      </a:r>
                      <a:endParaRPr sz="1400" b="1">
                        <a:solidFill>
                          <a:schemeClr val="tx1"/>
                        </a:solidFill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3/15(</a:t>
                      </a:r>
                      <a:r>
                        <a:rPr lang="zh-TW" sz="1600" b="1">
                          <a:solidFill>
                            <a:schemeClr val="tx1"/>
                          </a:solidFill>
                        </a:rPr>
                        <a:t>六</a:t>
                      </a:r>
                      <a:r>
                        <a:rPr lang="zh-TW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 8:00~1230</a:t>
                      </a:r>
                      <a:endParaRPr sz="16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1600" b="1">
                          <a:solidFill>
                            <a:schemeClr val="tx1"/>
                          </a:solidFill>
                        </a:rPr>
                        <a:t>溯溪室內課程</a:t>
                      </a:r>
                      <a:endParaRPr sz="1600" b="1">
                        <a:solidFill>
                          <a:schemeClr val="tx1"/>
                        </a:solidFill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5/2(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</a:rPr>
                        <a:t>五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</a:rPr>
                        <a:t>預備梯</a:t>
                      </a:r>
                      <a:endParaRPr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97B0271A-97E0-4908-9490-0CA4C8BA696B}"/>
              </a:ext>
            </a:extLst>
          </p:cNvPr>
          <p:cNvSpPr/>
          <p:nvPr/>
        </p:nvSpPr>
        <p:spPr>
          <a:xfrm>
            <a:off x="4634753" y="3320025"/>
            <a:ext cx="690282" cy="519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4/9</a:t>
            </a:r>
            <a:r>
              <a:rPr lang="zh-TW" altLang="en-US" dirty="0"/>
              <a:t>領裝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1CB6297-F932-4CCE-A14B-00ECF7CA92A1}"/>
              </a:ext>
            </a:extLst>
          </p:cNvPr>
          <p:cNvSpPr/>
          <p:nvPr/>
        </p:nvSpPr>
        <p:spPr>
          <a:xfrm>
            <a:off x="6150834" y="3320025"/>
            <a:ext cx="690282" cy="519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4/14</a:t>
            </a:r>
            <a:r>
              <a:rPr lang="zh-TW" altLang="en-US" dirty="0"/>
              <a:t>還裝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8D28FE0-F289-4659-8918-528094A307D5}"/>
              </a:ext>
            </a:extLst>
          </p:cNvPr>
          <p:cNvSpPr/>
          <p:nvPr/>
        </p:nvSpPr>
        <p:spPr>
          <a:xfrm>
            <a:off x="4634753" y="4082954"/>
            <a:ext cx="690282" cy="519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4/16</a:t>
            </a:r>
            <a:r>
              <a:rPr lang="zh-TW" altLang="en-US" dirty="0"/>
              <a:t>領裝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B2DE87A-2E11-435A-BBF1-725F1D0BAD38}"/>
              </a:ext>
            </a:extLst>
          </p:cNvPr>
          <p:cNvSpPr/>
          <p:nvPr/>
        </p:nvSpPr>
        <p:spPr>
          <a:xfrm>
            <a:off x="6150834" y="4082954"/>
            <a:ext cx="690282" cy="519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4/21</a:t>
            </a:r>
            <a:r>
              <a:rPr lang="zh-TW" altLang="en-US" dirty="0"/>
              <a:t>還裝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CF5DE2A-D219-4C8B-A8B5-71690259EBD2}"/>
              </a:ext>
            </a:extLst>
          </p:cNvPr>
          <p:cNvSpPr/>
          <p:nvPr/>
        </p:nvSpPr>
        <p:spPr>
          <a:xfrm>
            <a:off x="4634753" y="4755307"/>
            <a:ext cx="690282" cy="519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4/23</a:t>
            </a:r>
            <a:r>
              <a:rPr lang="zh-TW" altLang="en-US" dirty="0"/>
              <a:t>領裝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A957E5A-1683-4840-AB07-D71AA69EF444}"/>
              </a:ext>
            </a:extLst>
          </p:cNvPr>
          <p:cNvSpPr/>
          <p:nvPr/>
        </p:nvSpPr>
        <p:spPr>
          <a:xfrm>
            <a:off x="6150834" y="4755307"/>
            <a:ext cx="690282" cy="519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4/28</a:t>
            </a:r>
            <a:r>
              <a:rPr lang="zh-TW" altLang="en-US" dirty="0"/>
              <a:t>還裝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 txBox="1">
            <a:spLocks noGrp="1"/>
          </p:cNvSpPr>
          <p:nvPr>
            <p:ph type="title"/>
          </p:nvPr>
        </p:nvSpPr>
        <p:spPr>
          <a:xfrm>
            <a:off x="108939" y="319233"/>
            <a:ext cx="8699636" cy="1188720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zh-TW" altLang="en-US" sz="5400" dirty="0">
                <a:solidFill>
                  <a:schemeClr val="accent1">
                    <a:lumMod val="20000"/>
                    <a:lumOff val="80000"/>
                  </a:schemeClr>
                </a:solidFill>
                <a:latin typeface="DFKai-SB"/>
                <a:ea typeface="DFKai-SB"/>
                <a:sym typeface="DFKai-SB"/>
              </a:rPr>
              <a:t>六、室內課程表</a:t>
            </a:r>
            <a:r>
              <a:rPr lang="en-US" altLang="zh-TW" sz="5400" dirty="0">
                <a:solidFill>
                  <a:schemeClr val="accent1">
                    <a:lumMod val="20000"/>
                    <a:lumOff val="80000"/>
                  </a:schemeClr>
                </a:solidFill>
                <a:latin typeface="DFKai-SB"/>
                <a:ea typeface="DFKai-SB"/>
                <a:sym typeface="DFKai-SB"/>
              </a:rPr>
              <a:t>(3/15)</a:t>
            </a:r>
            <a:endParaRPr sz="5400" dirty="0">
              <a:solidFill>
                <a:schemeClr val="accent1">
                  <a:lumMod val="20000"/>
                  <a:lumOff val="80000"/>
                </a:schemeClr>
              </a:solidFill>
              <a:latin typeface="DFKai-SB"/>
              <a:ea typeface="DFKai-SB"/>
              <a:sym typeface="DFKai-SB"/>
            </a:endParaRPr>
          </a:p>
        </p:txBody>
      </p:sp>
      <p:graphicFrame>
        <p:nvGraphicFramePr>
          <p:cNvPr id="148" name="Google Shape;148;p9"/>
          <p:cNvGraphicFramePr/>
          <p:nvPr>
            <p:extLst>
              <p:ext uri="{D42A27DB-BD31-4B8C-83A1-F6EECF244321}">
                <p14:modId xmlns:p14="http://schemas.microsoft.com/office/powerpoint/2010/main" val="1212773314"/>
              </p:ext>
            </p:extLst>
          </p:nvPr>
        </p:nvGraphicFramePr>
        <p:xfrm>
          <a:off x="381000" y="1659697"/>
          <a:ext cx="8382000" cy="4561810"/>
        </p:xfrm>
        <a:graphic>
          <a:graphicData uri="http://schemas.openxmlformats.org/drawingml/2006/table">
            <a:tbl>
              <a:tblPr>
                <a:noFill/>
                <a:tableStyleId>{C2006982-4B0D-4DFA-847C-5BC8C0FD75E1}</a:tableStyleId>
              </a:tblPr>
              <a:tblGrid>
                <a:gridCol w="187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5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9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8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199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時  間</a:t>
                      </a:r>
                      <a:endParaRPr sz="1600" b="1" kern="1200" dirty="0">
                        <a:solidFill>
                          <a:schemeClr val="tx1"/>
                        </a:solidFill>
                        <a:latin typeface="Arial"/>
                        <a:ea typeface="Microsoft JhengHei"/>
                        <a:cs typeface="Arial"/>
                        <a:sym typeface="Microsoft JhengHei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altLang="en-US" sz="1600" b="1" kern="120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課   程</a:t>
                      </a:r>
                      <a:endParaRPr sz="1600" b="1" kern="1200">
                        <a:solidFill>
                          <a:schemeClr val="tx1"/>
                        </a:solidFill>
                        <a:latin typeface="Arial"/>
                        <a:ea typeface="Microsoft JhengHei"/>
                        <a:cs typeface="Arial"/>
                        <a:sym typeface="Microsoft JhengHei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altLang="en-US" sz="1600" b="1" kern="120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師   資</a:t>
                      </a:r>
                      <a:endParaRPr sz="1600" b="1" kern="1200">
                        <a:solidFill>
                          <a:schemeClr val="tx1"/>
                        </a:solidFill>
                        <a:latin typeface="Arial"/>
                        <a:ea typeface="Microsoft JhengHei"/>
                        <a:cs typeface="Arial"/>
                        <a:sym typeface="Microsoft JhengHei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altLang="en-US" sz="1600" b="1" kern="120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上課地點</a:t>
                      </a:r>
                      <a:endParaRPr sz="1600" b="1" kern="1200">
                        <a:solidFill>
                          <a:schemeClr val="tx1"/>
                        </a:solidFill>
                        <a:latin typeface="Arial"/>
                        <a:ea typeface="Microsoft JhengHei"/>
                        <a:cs typeface="Arial"/>
                        <a:sym typeface="Microsoft JhengHei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68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altLang="zh-TW" sz="1600" b="1" kern="120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8:00-8:30</a:t>
                      </a:r>
                      <a:endParaRPr sz="1600" b="1" kern="1200">
                        <a:solidFill>
                          <a:schemeClr val="tx1"/>
                        </a:solidFill>
                        <a:latin typeface="Arial"/>
                        <a:ea typeface="Microsoft JhengHei"/>
                        <a:cs typeface="Arial"/>
                        <a:sym typeface="Microsoft JhengHei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報到點名、課程說明</a:t>
                      </a:r>
                      <a:endParaRPr sz="1600" b="1" kern="1200" dirty="0">
                        <a:solidFill>
                          <a:schemeClr val="tx1"/>
                        </a:solidFill>
                        <a:latin typeface="Arial"/>
                        <a:ea typeface="Microsoft JhengHei"/>
                        <a:cs typeface="Arial"/>
                        <a:sym typeface="Microsoft JhengHei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altLang="en-US" sz="1600" b="1" kern="120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魏子超老師</a:t>
                      </a:r>
                      <a:endParaRPr sz="1600" b="1" kern="1200">
                        <a:solidFill>
                          <a:schemeClr val="tx1"/>
                        </a:solidFill>
                        <a:latin typeface="Arial"/>
                        <a:ea typeface="Microsoft JhengHei"/>
                        <a:cs typeface="Arial"/>
                        <a:sym typeface="Microsoft JhengHei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altLang="en-US" sz="1600" b="1" kern="120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綜合大樓二樓視聽教室</a:t>
                      </a:r>
                      <a:endParaRPr sz="1600" b="1" kern="1200">
                        <a:solidFill>
                          <a:schemeClr val="tx1"/>
                        </a:solidFill>
                        <a:latin typeface="Arial"/>
                        <a:ea typeface="Microsoft JhengHei"/>
                        <a:cs typeface="Arial"/>
                        <a:sym typeface="Microsoft JhengHei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65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altLang="zh-TW" sz="1600" b="1" kern="120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8:30~9:20</a:t>
                      </a:r>
                      <a:endParaRPr sz="1600" b="1" kern="1200">
                        <a:solidFill>
                          <a:schemeClr val="tx1"/>
                        </a:solidFill>
                        <a:latin typeface="Arial"/>
                        <a:ea typeface="Microsoft JhengHei"/>
                        <a:cs typeface="Arial"/>
                        <a:sym typeface="Microsoft JhengHei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altLang="en-US" sz="1600" b="1" kern="120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生物課程</a:t>
                      </a:r>
                      <a:r>
                        <a:rPr lang="en-US" altLang="zh-TW" sz="1600" b="1" kern="120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(ABC</a:t>
                      </a:r>
                      <a:r>
                        <a:rPr lang="zh-TW" altLang="en-US" sz="1600" b="1" kern="120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分組</a:t>
                      </a:r>
                      <a:r>
                        <a:rPr lang="en-US" altLang="zh-TW" sz="1600" b="1" kern="120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)</a:t>
                      </a:r>
                      <a:endParaRPr sz="1600" b="1" kern="1200">
                        <a:solidFill>
                          <a:schemeClr val="tx1"/>
                        </a:solidFill>
                        <a:latin typeface="Arial"/>
                        <a:ea typeface="Microsoft JhengHei"/>
                        <a:cs typeface="Arial"/>
                        <a:sym typeface="Microsoft JhengHei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陳怡仁老師</a:t>
                      </a:r>
                      <a:endParaRPr sz="1600" b="1" kern="1200" dirty="0">
                        <a:solidFill>
                          <a:schemeClr val="tx1"/>
                        </a:solidFill>
                        <a:latin typeface="Arial"/>
                        <a:ea typeface="Microsoft JhengHei"/>
                        <a:cs typeface="Arial"/>
                        <a:sym typeface="Microsoft JhengHe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蔡明曉老師</a:t>
                      </a:r>
                      <a:endParaRPr sz="1600" b="1" kern="1200" dirty="0">
                        <a:solidFill>
                          <a:schemeClr val="tx1"/>
                        </a:solidFill>
                        <a:latin typeface="Arial"/>
                        <a:ea typeface="Microsoft JhengHei"/>
                        <a:cs typeface="Arial"/>
                        <a:sym typeface="Microsoft JhengHei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altLang="en-US" sz="1600" b="1" kern="120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新大樓</a:t>
                      </a:r>
                      <a:r>
                        <a:rPr lang="en-US" altLang="zh-TW" sz="1600" b="1" kern="120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711</a:t>
                      </a:r>
                      <a:r>
                        <a:rPr lang="zh-TW" altLang="en-US" sz="1600" b="1" kern="120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教室</a:t>
                      </a:r>
                      <a:endParaRPr sz="1600" b="1" kern="1200">
                        <a:solidFill>
                          <a:schemeClr val="tx1"/>
                        </a:solidFill>
                        <a:latin typeface="Arial"/>
                        <a:ea typeface="Microsoft JhengHei"/>
                        <a:cs typeface="Arial"/>
                        <a:sym typeface="Microsoft JhengHei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565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altLang="zh-TW" sz="1600" b="1" kern="120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9:25-10:15</a:t>
                      </a:r>
                      <a:endParaRPr sz="1600" b="1" kern="1200">
                        <a:solidFill>
                          <a:schemeClr val="tx1"/>
                        </a:solidFill>
                        <a:latin typeface="Arial"/>
                        <a:ea typeface="Microsoft JhengHei"/>
                        <a:cs typeface="Arial"/>
                        <a:sym typeface="Microsoft JhengHei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altLang="en-US" sz="1600" b="1" kern="120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地科課程 </a:t>
                      </a:r>
                      <a:r>
                        <a:rPr lang="en-US" altLang="zh-TW" sz="1600" b="1" kern="120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(ABC</a:t>
                      </a:r>
                      <a:r>
                        <a:rPr lang="zh-TW" altLang="en-US" sz="1600" b="1" kern="120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分組</a:t>
                      </a:r>
                      <a:r>
                        <a:rPr lang="en-US" altLang="zh-TW" sz="1600" b="1" kern="120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)</a:t>
                      </a:r>
                      <a:endParaRPr sz="1600" b="1" kern="1200">
                        <a:solidFill>
                          <a:schemeClr val="tx1"/>
                        </a:solidFill>
                        <a:latin typeface="Arial"/>
                        <a:ea typeface="Microsoft JhengHei"/>
                        <a:cs typeface="Arial"/>
                        <a:sym typeface="Microsoft JhengHei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陳志如老師</a:t>
                      </a:r>
                      <a:endParaRPr sz="1600" b="1" kern="1200" dirty="0">
                        <a:solidFill>
                          <a:schemeClr val="tx1"/>
                        </a:solidFill>
                        <a:latin typeface="Arial"/>
                        <a:ea typeface="Microsoft JhengHei"/>
                        <a:cs typeface="Arial"/>
                        <a:sym typeface="Microsoft JhengHe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吳柏賢老師</a:t>
                      </a:r>
                      <a:endParaRPr sz="1600" b="1" kern="1200" dirty="0">
                        <a:solidFill>
                          <a:schemeClr val="tx1"/>
                        </a:solidFill>
                        <a:latin typeface="Arial"/>
                        <a:ea typeface="Microsoft JhengHei"/>
                        <a:cs typeface="Arial"/>
                        <a:sym typeface="Microsoft JhengHei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altLang="en-US" sz="1600" b="1" kern="120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綜合大樓二樓視聽教室</a:t>
                      </a:r>
                      <a:endParaRPr sz="1600" b="1" kern="1200">
                        <a:solidFill>
                          <a:schemeClr val="tx1"/>
                        </a:solidFill>
                        <a:latin typeface="Arial"/>
                        <a:ea typeface="Microsoft JhengHei"/>
                        <a:cs typeface="Arial"/>
                        <a:sym typeface="Microsoft JhengHei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682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altLang="zh-TW" sz="1600" b="1" kern="120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10:20-11:10</a:t>
                      </a:r>
                      <a:endParaRPr sz="1600" b="1" kern="1200">
                        <a:solidFill>
                          <a:schemeClr val="tx1"/>
                        </a:solidFill>
                        <a:latin typeface="Arial"/>
                        <a:ea typeface="Microsoft JhengHei"/>
                        <a:cs typeface="Arial"/>
                        <a:sym typeface="Microsoft JhengHei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活動安全裝備課程</a:t>
                      </a:r>
                      <a:br>
                        <a:rPr lang="en-US" altLang="zh-TW" sz="1600" b="1" kern="1200" dirty="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</a:b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(ABC</a:t>
                      </a: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分組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)</a:t>
                      </a:r>
                      <a:endParaRPr sz="1600" b="1" kern="1200" dirty="0">
                        <a:solidFill>
                          <a:schemeClr val="tx1"/>
                        </a:solidFill>
                        <a:latin typeface="Arial"/>
                        <a:ea typeface="Microsoft JhengHei"/>
                        <a:cs typeface="Arial"/>
                        <a:sym typeface="Microsoft JhengHei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altLang="en-US" sz="1600" b="1" kern="120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魏子超老師</a:t>
                      </a:r>
                      <a:endParaRPr sz="1600" b="1" kern="1200">
                        <a:solidFill>
                          <a:schemeClr val="tx1"/>
                        </a:solidFill>
                        <a:latin typeface="Arial"/>
                        <a:ea typeface="Microsoft JhengHei"/>
                        <a:cs typeface="Arial"/>
                        <a:sym typeface="Microsoft JhengHei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新大樓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713</a:t>
                      </a: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教室</a:t>
                      </a:r>
                      <a:endParaRPr sz="1600" b="1" kern="1200" dirty="0">
                        <a:solidFill>
                          <a:schemeClr val="tx1"/>
                        </a:solidFill>
                        <a:latin typeface="Arial"/>
                        <a:ea typeface="Microsoft JhengHei"/>
                        <a:cs typeface="Arial"/>
                        <a:sym typeface="Microsoft JhengHei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99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altLang="zh-TW" sz="1600" b="1" kern="120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11:15-12:00</a:t>
                      </a:r>
                      <a:endParaRPr sz="1600" b="1" kern="1200">
                        <a:solidFill>
                          <a:schemeClr val="tx1"/>
                        </a:solidFill>
                        <a:latin typeface="Arial"/>
                        <a:ea typeface="Microsoft JhengHei"/>
                        <a:cs typeface="Arial"/>
                        <a:sym typeface="Microsoft JhengHei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altLang="en-US" sz="1600" b="1" kern="120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小隊默契培養課程</a:t>
                      </a:r>
                      <a:endParaRPr sz="1600" b="1" kern="1200">
                        <a:solidFill>
                          <a:schemeClr val="tx1"/>
                        </a:solidFill>
                        <a:latin typeface="Arial"/>
                        <a:ea typeface="Microsoft JhengHei"/>
                        <a:cs typeface="Arial"/>
                        <a:sym typeface="Microsoft JhengHei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altLang="en-US" sz="1600" b="1" kern="120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魏子超老師</a:t>
                      </a:r>
                      <a:endParaRPr sz="1600" b="1" kern="1200">
                        <a:solidFill>
                          <a:schemeClr val="tx1"/>
                        </a:solidFill>
                        <a:latin typeface="Arial"/>
                        <a:ea typeface="Microsoft JhengHei"/>
                        <a:cs typeface="Arial"/>
                        <a:sym typeface="Microsoft JhengHei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十字廣場草皮</a:t>
                      </a:r>
                      <a:endParaRPr sz="1600" b="1" kern="1200" dirty="0">
                        <a:solidFill>
                          <a:schemeClr val="tx1"/>
                        </a:solidFill>
                        <a:latin typeface="Arial"/>
                        <a:ea typeface="Microsoft JhengHei"/>
                        <a:cs typeface="Arial"/>
                        <a:sym typeface="Microsoft JhengHei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包裹">
  <a:themeElements>
    <a:clrScheme name="包裹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包裹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包裹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包裹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A6B727"/>
    </a:accent1>
    <a:accent2>
      <a:srgbClr val="418AB3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包裹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A6B727"/>
    </a:accent1>
    <a:accent2>
      <a:srgbClr val="418AB3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750</Words>
  <Application>Microsoft Office PowerPoint</Application>
  <PresentationFormat>如螢幕大小 (4:3)</PresentationFormat>
  <Paragraphs>134</Paragraphs>
  <Slides>11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9" baseType="lpstr">
      <vt:lpstr>Gill Sans MT</vt:lpstr>
      <vt:lpstr>微軟正黑體</vt:lpstr>
      <vt:lpstr>Arial</vt:lpstr>
      <vt:lpstr>Arial Narrow</vt:lpstr>
      <vt:lpstr>DFKai-SB</vt:lpstr>
      <vt:lpstr>Calibri</vt:lpstr>
      <vt:lpstr>Times New Roman</vt:lpstr>
      <vt:lpstr>包裹</vt:lpstr>
      <vt:lpstr>114溯溪課程 家長說明會</vt:lpstr>
      <vt:lpstr>與自然共舞~    課室外的學習課程</vt:lpstr>
      <vt:lpstr>春：與自然共舞～溯溪</vt:lpstr>
      <vt:lpstr>一、參與對象</vt:lpstr>
      <vt:lpstr>二、參與資格</vt:lpstr>
      <vt:lpstr>三、報名方式</vt:lpstr>
      <vt:lpstr>四、跑步卡</vt:lpstr>
      <vt:lpstr>五、重要行事及日期</vt:lpstr>
      <vt:lpstr>六、室內課程表(3/15)</vt:lpstr>
      <vt:lpstr>七、課程費用估算表</vt:lpstr>
      <vt:lpstr>謝謝聆聽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114溯溪課程 家長說明會</dc:title>
  <dc:creator>HP-listen</dc:creator>
  <cp:lastModifiedBy>研發組</cp:lastModifiedBy>
  <cp:revision>4</cp:revision>
  <dcterms:created xsi:type="dcterms:W3CDTF">2012-06-13T01:33:12Z</dcterms:created>
  <dcterms:modified xsi:type="dcterms:W3CDTF">2025-02-12T10:38:37Z</dcterms:modified>
</cp:coreProperties>
</file>