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Gill Sans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4" roundtripDataSignature="AMtx7mjXrvwGB+/5+L7gpzo2R9ArZJJt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font" Target="fonts/GillSans-regular.fntdata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24" Type="http://customschemas.google.com/relationships/presentationmetadata" Target="metadata"/><Relationship Id="rId12" Type="http://schemas.openxmlformats.org/officeDocument/2006/relationships/slide" Target="slides/slide8.xml"/><Relationship Id="rId23" Type="http://schemas.openxmlformats.org/officeDocument/2006/relationships/font" Target="fonts/GillSans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TW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" name="Google Shape;17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a50ba46c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7a50ba46c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27a50ba46c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bg>
      <p:bgPr>
        <a:solidFill>
          <a:schemeClr val="accen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 title="扇形圈"/>
          <p:cNvSpPr/>
          <p:nvPr/>
        </p:nvSpPr>
        <p:spPr>
          <a:xfrm>
            <a:off x="3557016" y="630936"/>
            <a:ext cx="5235575" cy="5229225"/>
          </a:xfrm>
          <a:custGeom>
            <a:rect b="b" l="l" r="r" t="t"/>
            <a:pathLst>
              <a:path extrusionOk="0" h="3294" w="3298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9" name="Google Shape;19;p21"/>
          <p:cNvSpPr txBox="1"/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Arial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" type="subTitle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b="1" i="0" sz="2000" cap="none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21"/>
          <p:cNvSpPr txBox="1"/>
          <p:nvPr>
            <p:ph idx="10" type="dt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1"/>
          <p:cNvSpPr txBox="1"/>
          <p:nvPr>
            <p:ph idx="11" type="ftr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2" type="sldNum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" name="Google Shape;24;p21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0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0"/>
          <p:cNvSpPr txBox="1"/>
          <p:nvPr>
            <p:ph idx="1" type="body"/>
          </p:nvPr>
        </p:nvSpPr>
        <p:spPr>
          <a:xfrm rot="5400000">
            <a:off x="4544044" y="-1006365"/>
            <a:ext cx="3593591" cy="10178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0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0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0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1"/>
          <p:cNvSpPr txBox="1"/>
          <p:nvPr>
            <p:ph type="title"/>
          </p:nvPr>
        </p:nvSpPr>
        <p:spPr>
          <a:xfrm rot="5400000">
            <a:off x="8012185" y="2436522"/>
            <a:ext cx="5600404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1"/>
          <p:cNvSpPr txBox="1"/>
          <p:nvPr>
            <p:ph idx="1" type="body"/>
          </p:nvPr>
        </p:nvSpPr>
        <p:spPr>
          <a:xfrm rot="5400000">
            <a:off x="2653390" y="-1013705"/>
            <a:ext cx="5600405" cy="8392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31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1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2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showMasterSp="0" type="secHead">
  <p:cSld name="SECTION_HEADER">
    <p:bg>
      <p:bgPr>
        <a:solidFill>
          <a:schemeClr val="dk2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/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Arial"/>
              <a:buNone/>
              <a:defRPr sz="8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3"/>
          <p:cNvSpPr txBox="1"/>
          <p:nvPr>
            <p:ph idx="1" type="body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b="1" i="0" sz="20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23"/>
          <p:cNvSpPr txBox="1"/>
          <p:nvPr>
            <p:ph idx="10" type="dt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1" type="ftr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12" type="sldNum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7" name="Google Shape;37;p23" title="左扇形圖形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38" name="Google Shape;38;p23" title="左扇形圖形"/>
            <p:cNvSpPr/>
            <p:nvPr/>
          </p:nvSpPr>
          <p:spPr>
            <a:xfrm>
              <a:off x="0" y="0"/>
              <a:ext cx="2814638" cy="6858000"/>
            </a:xfrm>
            <a:custGeom>
              <a:rect b="b" l="l" r="r" t="t"/>
              <a:pathLst>
                <a:path extrusionOk="0" h="4320" w="1773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9" name="Google Shape;39;p23" title="左扇形內嵌"/>
            <p:cNvSpPr/>
            <p:nvPr/>
          </p:nvSpPr>
          <p:spPr>
            <a:xfrm>
              <a:off x="874382" y="0"/>
              <a:ext cx="1646238" cy="6858000"/>
            </a:xfrm>
            <a:custGeom>
              <a:rect b="b" l="l" r="r" t="t"/>
              <a:pathLst>
                <a:path extrusionOk="0" h="4320" w="1037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6647796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4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5"/>
          <p:cNvSpPr txBox="1"/>
          <p:nvPr>
            <p:ph type="title"/>
          </p:nvPr>
        </p:nvSpPr>
        <p:spPr>
          <a:xfrm>
            <a:off x="1252728" y="381000"/>
            <a:ext cx="10172700" cy="1493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5"/>
          <p:cNvSpPr txBox="1"/>
          <p:nvPr>
            <p:ph idx="1" type="body"/>
          </p:nvPr>
        </p:nvSpPr>
        <p:spPr>
          <a:xfrm>
            <a:off x="1251678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5"/>
          <p:cNvSpPr txBox="1"/>
          <p:nvPr>
            <p:ph idx="2" type="body"/>
          </p:nvPr>
        </p:nvSpPr>
        <p:spPr>
          <a:xfrm>
            <a:off x="1257300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3" type="body"/>
          </p:nvPr>
        </p:nvSpPr>
        <p:spPr>
          <a:xfrm>
            <a:off x="6633864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25"/>
          <p:cNvSpPr txBox="1"/>
          <p:nvPr>
            <p:ph idx="4" type="body"/>
          </p:nvPr>
        </p:nvSpPr>
        <p:spPr>
          <a:xfrm>
            <a:off x="6633864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5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5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6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6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showMasterSp="0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 title="右扇形背景圖形"/>
          <p:cNvSpPr/>
          <p:nvPr/>
        </p:nvSpPr>
        <p:spPr>
          <a:xfrm>
            <a:off x="7389812" y="0"/>
            <a:ext cx="4802188" cy="6858000"/>
          </a:xfrm>
          <a:custGeom>
            <a:rect b="b" l="l" r="r" t="t"/>
            <a:pathLst>
              <a:path extrusionOk="0" h="4320" w="3025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7" name="Google Shape;67;p28"/>
          <p:cNvSpPr txBox="1"/>
          <p:nvPr>
            <p:ph type="title"/>
          </p:nvPr>
        </p:nvSpPr>
        <p:spPr>
          <a:xfrm>
            <a:off x="8337884" y="457199"/>
            <a:ext cx="3092115" cy="11966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 b="1" i="0" sz="19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8"/>
          <p:cNvSpPr txBox="1"/>
          <p:nvPr>
            <p:ph idx="1" type="body"/>
          </p:nvPr>
        </p:nvSpPr>
        <p:spPr>
          <a:xfrm>
            <a:off x="765051" y="920377"/>
            <a:ext cx="6158418" cy="4985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064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3810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55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55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6pPr>
            <a:lvl7pPr indent="-355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8pPr>
            <a:lvl9pPr indent="-355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28"/>
          <p:cNvSpPr txBox="1"/>
          <p:nvPr>
            <p:ph idx="2" type="body"/>
          </p:nvPr>
        </p:nvSpPr>
        <p:spPr>
          <a:xfrm>
            <a:off x="8337885" y="1741336"/>
            <a:ext cx="3092115" cy="416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28"/>
          <p:cNvSpPr txBox="1"/>
          <p:nvPr>
            <p:ph idx="10" type="dt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1" type="ftr"/>
          </p:nvPr>
        </p:nvSpPr>
        <p:spPr>
          <a:xfrm>
            <a:off x="2103620" y="6375679"/>
            <a:ext cx="348217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12" type="sldNum"/>
          </p:nvPr>
        </p:nvSpPr>
        <p:spPr>
          <a:xfrm>
            <a:off x="5691014" y="6375679"/>
            <a:ext cx="1232456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3" name="Google Shape;73;p28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showMasterSp="0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/>
          <p:nvPr>
            <p:ph idx="2" type="pic"/>
          </p:nvPr>
        </p:nvSpPr>
        <p:spPr>
          <a:xfrm>
            <a:off x="283464" y="0"/>
            <a:ext cx="7355585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29" title="右扇形背景圖形"/>
          <p:cNvSpPr/>
          <p:nvPr/>
        </p:nvSpPr>
        <p:spPr>
          <a:xfrm>
            <a:off x="7389812" y="0"/>
            <a:ext cx="4802188" cy="6858000"/>
          </a:xfrm>
          <a:custGeom>
            <a:rect b="b" l="l" r="r" t="t"/>
            <a:pathLst>
              <a:path extrusionOk="0" h="4320" w="3025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7" name="Google Shape;77;p29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9"/>
          <p:cNvSpPr txBox="1"/>
          <p:nvPr>
            <p:ph type="title"/>
          </p:nvPr>
        </p:nvSpPr>
        <p:spPr>
          <a:xfrm>
            <a:off x="8337883" y="457200"/>
            <a:ext cx="3092117" cy="11966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 b="1" i="0" sz="1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" type="body"/>
          </p:nvPr>
        </p:nvSpPr>
        <p:spPr>
          <a:xfrm>
            <a:off x="8337883" y="1741336"/>
            <a:ext cx="3092117" cy="416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29"/>
          <p:cNvSpPr txBox="1"/>
          <p:nvPr>
            <p:ph idx="10" type="dt"/>
          </p:nvPr>
        </p:nvSpPr>
        <p:spPr>
          <a:xfrm>
            <a:off x="765950" y="6375679"/>
            <a:ext cx="1232456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9"/>
          <p:cNvSpPr txBox="1"/>
          <p:nvPr>
            <p:ph idx="11" type="ftr"/>
          </p:nvPr>
        </p:nvSpPr>
        <p:spPr>
          <a:xfrm>
            <a:off x="2103621" y="6375679"/>
            <a:ext cx="3482178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2" type="sldNum"/>
          </p:nvPr>
        </p:nvSpPr>
        <p:spPr>
          <a:xfrm>
            <a:off x="5687568" y="6375679"/>
            <a:ext cx="123444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  <a:defRPr b="1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–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17500" lvl="6" marL="32004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17500" lvl="7" marL="3657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17500" lvl="8" marL="41148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" name="Google Shape;15;p20" title="左扇形邊緣"/>
          <p:cNvSpPr/>
          <p:nvPr/>
        </p:nvSpPr>
        <p:spPr>
          <a:xfrm>
            <a:off x="0" y="0"/>
            <a:ext cx="885825" cy="6858000"/>
          </a:xfrm>
          <a:custGeom>
            <a:rect b="b" l="l" r="r" t="t"/>
            <a:pathLst>
              <a:path extrusionOk="0" h="4320" w="558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6" name="Google Shape;16;p20" title="右邊緣框線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wyhE1uheDU7E9WAT-vBjGioO-8ZKEmKl/view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 txBox="1"/>
          <p:nvPr>
            <p:ph type="ctrTitle"/>
          </p:nvPr>
        </p:nvSpPr>
        <p:spPr>
          <a:xfrm>
            <a:off x="644003" y="954923"/>
            <a:ext cx="5875694" cy="45046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Arial"/>
              <a:buNone/>
            </a:pPr>
            <a:r>
              <a:rPr lang="zh-TW" sz="8000"/>
              <a:t>法拉第</a:t>
            </a:r>
            <a:br>
              <a:rPr lang="zh-TW" sz="8000"/>
            </a:br>
            <a:r>
              <a:rPr lang="zh-TW" sz="8000"/>
              <a:t>家長後援會</a:t>
            </a:r>
            <a:endParaRPr b="1" sz="8000"/>
          </a:p>
        </p:txBody>
      </p:sp>
      <p:sp>
        <p:nvSpPr>
          <p:cNvPr id="102" name="Google Shape;102;p1"/>
          <p:cNvSpPr txBox="1"/>
          <p:nvPr>
            <p:ph idx="1" type="subTitle"/>
          </p:nvPr>
        </p:nvSpPr>
        <p:spPr>
          <a:xfrm>
            <a:off x="643158" y="5572664"/>
            <a:ext cx="5877385" cy="841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sz="2400">
                <a:solidFill>
                  <a:schemeClr val="lt2"/>
                </a:solidFill>
              </a:rPr>
              <a:t>112.09.01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6766174" y="0"/>
            <a:ext cx="5282519" cy="6858000"/>
          </a:xfrm>
          <a:custGeom>
            <a:rect b="b" l="l" r="r" t="t"/>
            <a:pathLst>
              <a:path extrusionOk="0" h="6858000" w="5282519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某人跑步的水坑倒影" id="104" name="Google Shape;104;p1"/>
          <p:cNvPicPr preferRelativeResize="0"/>
          <p:nvPr/>
        </p:nvPicPr>
        <p:blipFill rotWithShape="1">
          <a:blip r:embed="rId3">
            <a:alphaModFix/>
          </a:blip>
          <a:srcRect b="-1" l="19000" r="29584" t="0"/>
          <a:stretch/>
        </p:blipFill>
        <p:spPr>
          <a:xfrm>
            <a:off x="6910978" y="10"/>
            <a:ext cx="5282519" cy="6857990"/>
          </a:xfrm>
          <a:custGeom>
            <a:rect b="b" l="l" r="r" t="t"/>
            <a:pathLst>
              <a:path extrusionOk="0" h="6858000" w="5282519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>
            <p:ph idx="1" type="body"/>
          </p:nvPr>
        </p:nvSpPr>
        <p:spPr>
          <a:xfrm>
            <a:off x="2420470" y="2286001"/>
            <a:ext cx="9009529" cy="4224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Line：法拉第村</a:t>
            </a:r>
            <a:endParaRPr sz="3200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r>
              <a:rPr lang="zh-TW" sz="3200"/>
              <a:t>              最新訊息、即時資訊、互動溝通</a:t>
            </a:r>
            <a:endParaRPr sz="32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FB：法拉第後援會</a:t>
            </a:r>
            <a:endParaRPr sz="3200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r>
              <a:rPr lang="zh-TW" sz="3200"/>
              <a:t>           照片欣賞、感想分享、</a:t>
            </a:r>
            <a:endParaRPr sz="32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法拉第部落格</a:t>
            </a:r>
            <a:endParaRPr sz="3200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r>
              <a:rPr lang="zh-TW" sz="3200"/>
              <a:t>          學員課程心得、歷史資料查詢</a:t>
            </a:r>
            <a:endParaRPr sz="3200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r>
              <a:rPr lang="zh-TW" sz="3200"/>
              <a:t>            </a:t>
            </a:r>
            <a:endParaRPr sz="3200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200"/>
          </a:p>
        </p:txBody>
      </p:sp>
      <p:sp>
        <p:nvSpPr>
          <p:cNvPr id="182" name="Google Shape;182;p12"/>
          <p:cNvSpPr txBox="1"/>
          <p:nvPr>
            <p:ph type="title"/>
          </p:nvPr>
        </p:nvSpPr>
        <p:spPr>
          <a:xfrm>
            <a:off x="1251314" y="1135420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/>
              <a:t>法拉第後援會溝通平台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 txBox="1"/>
          <p:nvPr>
            <p:ph type="title"/>
          </p:nvPr>
        </p:nvSpPr>
        <p:spPr>
          <a:xfrm>
            <a:off x="1257289" y="531770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/>
              <a:t>家長後援會 Line 法村報名網站</a:t>
            </a:r>
            <a:endParaRPr/>
          </a:p>
        </p:txBody>
      </p:sp>
      <p:pic>
        <p:nvPicPr>
          <p:cNvPr id="188" name="Google Shape;188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6941" y="2285440"/>
            <a:ext cx="3785160" cy="3785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" name="Google Shape;189;p13"/>
          <p:cNvGrpSpPr/>
          <p:nvPr/>
        </p:nvGrpSpPr>
        <p:grpSpPr>
          <a:xfrm>
            <a:off x="2762357" y="2023890"/>
            <a:ext cx="3839612" cy="4308260"/>
            <a:chOff x="2762357" y="2023890"/>
            <a:chExt cx="3839612" cy="4308260"/>
          </a:xfrm>
        </p:grpSpPr>
        <p:pic>
          <p:nvPicPr>
            <p:cNvPr id="190" name="Google Shape;190;p13"/>
            <p:cNvPicPr preferRelativeResize="0"/>
            <p:nvPr/>
          </p:nvPicPr>
          <p:blipFill rotWithShape="1">
            <a:blip r:embed="rId4">
              <a:alphaModFix/>
            </a:blip>
            <a:srcRect b="0" l="0" r="3984" t="0"/>
            <a:stretch/>
          </p:blipFill>
          <p:spPr>
            <a:xfrm>
              <a:off x="2762357" y="2023890"/>
              <a:ext cx="3839612" cy="43082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"/>
            <p:cNvSpPr/>
            <p:nvPr/>
          </p:nvSpPr>
          <p:spPr>
            <a:xfrm>
              <a:off x="2762357" y="5230368"/>
              <a:ext cx="3839612" cy="530352"/>
            </a:xfrm>
            <a:prstGeom prst="rect">
              <a:avLst/>
            </a:prstGeom>
            <a:noFill/>
            <a:ln cap="flat" cmpd="sng" w="698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"/>
          <p:cNvSpPr txBox="1"/>
          <p:nvPr>
            <p:ph type="title"/>
          </p:nvPr>
        </p:nvSpPr>
        <p:spPr>
          <a:xfrm>
            <a:off x="837150" y="833123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/>
              <a:t>報名作業流程</a:t>
            </a:r>
            <a:endParaRPr/>
          </a:p>
        </p:txBody>
      </p:sp>
      <p:sp>
        <p:nvSpPr>
          <p:cNvPr id="197" name="Google Shape;197;p14"/>
          <p:cNvSpPr txBox="1"/>
          <p:nvPr>
            <p:ph idx="1" type="body"/>
          </p:nvPr>
        </p:nvSpPr>
        <p:spPr>
          <a:xfrm>
            <a:off x="1790192" y="2206753"/>
            <a:ext cx="5910968" cy="3159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 sz="2800"/>
              <a:t>1. 進入法拉第後援會報名網頁</a:t>
            </a:r>
            <a:endParaRPr sz="2800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r>
              <a:rPr lang="zh-TW" sz="2800"/>
              <a:t>2.詳實填寫表單後等候人工回覆</a:t>
            </a:r>
            <a:endParaRPr sz="2800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r>
              <a:rPr lang="zh-TW" sz="2800"/>
              <a:t>3.到填寫的email收信</a:t>
            </a:r>
            <a:endParaRPr sz="2800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r>
              <a:rPr lang="zh-TW" sz="2800"/>
              <a:t>4.依信中連結和密碼加入法拉第村</a:t>
            </a:r>
            <a:endParaRPr sz="2800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98" name="Google Shape;1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5804" y="1890451"/>
            <a:ext cx="2515206" cy="460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48736" y="1857580"/>
            <a:ext cx="2371583" cy="46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 txBox="1"/>
          <p:nvPr>
            <p:ph idx="1" type="body"/>
          </p:nvPr>
        </p:nvSpPr>
        <p:spPr>
          <a:xfrm>
            <a:off x="2420470" y="2286001"/>
            <a:ext cx="9009529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重要訊息不漏接</a:t>
            </a:r>
            <a:endParaRPr sz="32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課程照片記錄分享</a:t>
            </a:r>
            <a:endParaRPr sz="32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掌握最新動態</a:t>
            </a:r>
            <a:endParaRPr sz="32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隨時發問，即時解惑</a:t>
            </a:r>
            <a:endParaRPr sz="32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法拉第大家庭的相互支持</a:t>
            </a:r>
            <a:endParaRPr sz="3200"/>
          </a:p>
          <a:p>
            <a:pPr indent="-254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200"/>
          </a:p>
        </p:txBody>
      </p:sp>
      <p:sp>
        <p:nvSpPr>
          <p:cNvPr id="205" name="Google Shape;205;p15"/>
          <p:cNvSpPr txBox="1"/>
          <p:nvPr>
            <p:ph type="title"/>
          </p:nvPr>
        </p:nvSpPr>
        <p:spPr>
          <a:xfrm>
            <a:off x="1251314" y="1135420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/>
              <a:t>務必加入[法拉第村]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"/>
          <p:cNvSpPr txBox="1"/>
          <p:nvPr>
            <p:ph type="title"/>
          </p:nvPr>
        </p:nvSpPr>
        <p:spPr>
          <a:xfrm>
            <a:off x="2835639" y="1402203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/>
              <a:t>FB社團：法拉第後援會</a:t>
            </a:r>
            <a:endParaRPr/>
          </a:p>
        </p:txBody>
      </p:sp>
      <p:sp>
        <p:nvSpPr>
          <p:cNvPr id="211" name="Google Shape;211;p16"/>
          <p:cNvSpPr txBox="1"/>
          <p:nvPr>
            <p:ph idx="1" type="body"/>
          </p:nvPr>
        </p:nvSpPr>
        <p:spPr>
          <a:xfrm>
            <a:off x="2158402" y="2656944"/>
            <a:ext cx="48138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zh-TW" sz="2800"/>
              <a:t>FB搜尋『法拉第後援會』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zh-TW" sz="2800"/>
              <a:t>請填寫入社問題</a:t>
            </a:r>
            <a:endParaRPr/>
          </a:p>
        </p:txBody>
      </p:sp>
      <p:pic>
        <p:nvPicPr>
          <p:cNvPr id="212" name="Google Shape;2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1318" y="4049802"/>
            <a:ext cx="3069761" cy="221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5880" y="2770735"/>
            <a:ext cx="4762500" cy="347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"/>
          <p:cNvSpPr txBox="1"/>
          <p:nvPr>
            <p:ph type="title"/>
          </p:nvPr>
        </p:nvSpPr>
        <p:spPr>
          <a:xfrm>
            <a:off x="1114383" y="579608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/>
              <a:t>你看到了什麼？</a:t>
            </a:r>
            <a:endParaRPr/>
          </a:p>
        </p:txBody>
      </p:sp>
      <p:pic>
        <p:nvPicPr>
          <p:cNvPr id="219" name="Google Shape;219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5208" y="1640493"/>
            <a:ext cx="6884958" cy="5163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5" name="Google Shape;225;p18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26" name="Google Shape;22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4738" y="382385"/>
            <a:ext cx="10472202" cy="584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"/>
          <p:cNvSpPr txBox="1"/>
          <p:nvPr>
            <p:ph type="title"/>
          </p:nvPr>
        </p:nvSpPr>
        <p:spPr>
          <a:xfrm>
            <a:off x="1470350" y="1131575"/>
            <a:ext cx="6978600" cy="26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zh-TW" sz="3200"/>
              <a:t>後疫情時代，父母能做的～</a:t>
            </a:r>
            <a:br>
              <a:rPr lang="zh-TW" sz="3200"/>
            </a:br>
            <a:r>
              <a:rPr lang="zh-TW" sz="3200"/>
              <a:t>不只是陪伴，還能一起</a:t>
            </a:r>
            <a:r>
              <a:rPr lang="zh-TW" sz="3200">
                <a:solidFill>
                  <a:schemeClr val="dk1"/>
                </a:solidFill>
              </a:rPr>
              <a:t>成長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32" name="Google Shape;232;p19"/>
          <p:cNvSpPr txBox="1"/>
          <p:nvPr/>
        </p:nvSpPr>
        <p:spPr>
          <a:xfrm>
            <a:off x="2072650" y="4345377"/>
            <a:ext cx="9022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b="1" i="0" lang="zh-TW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歡迎加入『</a:t>
            </a:r>
            <a:r>
              <a:rPr b="1" i="0" lang="zh-TW" sz="5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法拉第後援會</a:t>
            </a:r>
            <a:r>
              <a:rPr b="1" i="0" lang="zh-TW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15159" y="1131579"/>
            <a:ext cx="2560839" cy="2560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7a50ba46cf_0_0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27a50ba46cf_0_0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g27a50ba46cf_0_0" title="我的影片 (1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/>
          <p:nvPr>
            <p:ph idx="1" type="body"/>
          </p:nvPr>
        </p:nvSpPr>
        <p:spPr>
          <a:xfrm>
            <a:off x="2420470" y="2286001"/>
            <a:ext cx="9009529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每個法拉第少年的家長都是後援會的當然成員</a:t>
            </a:r>
            <a:endParaRPr sz="32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若有意願參與、或深入瞭解更多法拉第課程，可依喜好及投入時間加入各工作群組。</a:t>
            </a:r>
            <a:endParaRPr sz="32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在法拉</a:t>
            </a:r>
            <a:r>
              <a:rPr lang="zh-TW" sz="3200"/>
              <a:t>第村</a:t>
            </a:r>
            <a:r>
              <a:rPr lang="zh-TW" sz="3200"/>
              <a:t>你的孩子不只是你的孩子，而是運用整個法村力量一起孕育的法拉第少年。</a:t>
            </a:r>
            <a:endParaRPr sz="3200"/>
          </a:p>
        </p:txBody>
      </p:sp>
      <p:sp>
        <p:nvSpPr>
          <p:cNvPr id="118" name="Google Shape;118;p2"/>
          <p:cNvSpPr txBox="1"/>
          <p:nvPr>
            <p:ph type="title"/>
          </p:nvPr>
        </p:nvSpPr>
        <p:spPr>
          <a:xfrm>
            <a:off x="1251325" y="629100"/>
            <a:ext cx="10178400" cy="10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/>
              <a:t>後援會的組成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/>
          <p:nvPr>
            <p:ph type="title"/>
          </p:nvPr>
        </p:nvSpPr>
        <p:spPr>
          <a:xfrm>
            <a:off x="770364" y="24794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 sz="6000"/>
              <a:t>後援會的工作任務</a:t>
            </a:r>
            <a:endParaRPr sz="6000"/>
          </a:p>
        </p:txBody>
      </p:sp>
      <p:sp>
        <p:nvSpPr>
          <p:cNvPr id="124" name="Google Shape;124;p3"/>
          <p:cNvSpPr/>
          <p:nvPr/>
        </p:nvSpPr>
        <p:spPr>
          <a:xfrm>
            <a:off x="6493725" y="2228225"/>
            <a:ext cx="2260800" cy="1344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900">
                <a:solidFill>
                  <a:schemeClr val="lt1"/>
                </a:solidFill>
                <a:highlight>
                  <a:schemeClr val="accent3"/>
                </a:highlight>
              </a:rPr>
              <a:t>物資</a:t>
            </a:r>
            <a:r>
              <a:rPr lang="zh-TW" sz="3900">
                <a:solidFill>
                  <a:schemeClr val="lt1"/>
                </a:solidFill>
                <a:highlight>
                  <a:schemeClr val="accent3"/>
                </a:highlight>
              </a:rPr>
              <a:t>組</a:t>
            </a:r>
            <a:endParaRPr sz="3900">
              <a:solidFill>
                <a:schemeClr val="lt1"/>
              </a:solidFill>
              <a:highlight>
                <a:schemeClr val="accent3"/>
              </a:highlight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6595900" y="4060375"/>
            <a:ext cx="2260800" cy="1344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900">
                <a:solidFill>
                  <a:schemeClr val="lt1"/>
                </a:solidFill>
                <a:highlight>
                  <a:schemeClr val="accent3"/>
                </a:highlight>
              </a:rPr>
              <a:t>食宿</a:t>
            </a:r>
            <a:r>
              <a:rPr lang="zh-TW" sz="3900">
                <a:solidFill>
                  <a:schemeClr val="lt1"/>
                </a:solidFill>
                <a:highlight>
                  <a:schemeClr val="accent3"/>
                </a:highlight>
              </a:rPr>
              <a:t>組</a:t>
            </a:r>
            <a:endParaRPr sz="3900">
              <a:solidFill>
                <a:schemeClr val="lt1"/>
              </a:solidFill>
              <a:highlight>
                <a:schemeClr val="accent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highlight>
                  <a:schemeClr val="accent3"/>
                </a:highlight>
              </a:rPr>
              <a:t>（環島課程特別組）</a:t>
            </a:r>
            <a:endParaRPr sz="1200">
              <a:solidFill>
                <a:schemeClr val="lt1"/>
              </a:solidFill>
              <a:highlight>
                <a:schemeClr val="accent3"/>
              </a:highlight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2791750" y="4060375"/>
            <a:ext cx="2260800" cy="1344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900">
                <a:solidFill>
                  <a:schemeClr val="lt1"/>
                </a:solidFill>
                <a:highlight>
                  <a:schemeClr val="accent3"/>
                </a:highlight>
              </a:rPr>
              <a:t>運輸</a:t>
            </a:r>
            <a:r>
              <a:rPr lang="zh-TW" sz="3900">
                <a:solidFill>
                  <a:schemeClr val="lt1"/>
                </a:solidFill>
                <a:highlight>
                  <a:schemeClr val="accent3"/>
                </a:highlight>
              </a:rPr>
              <a:t>組</a:t>
            </a:r>
            <a:endParaRPr sz="3900">
              <a:solidFill>
                <a:schemeClr val="lt1"/>
              </a:solidFill>
              <a:highlight>
                <a:schemeClr val="accent3"/>
              </a:highlight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2856250" y="2228225"/>
            <a:ext cx="2260800" cy="1344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900">
                <a:solidFill>
                  <a:schemeClr val="lt1"/>
                </a:solidFill>
                <a:highlight>
                  <a:schemeClr val="accent3"/>
                </a:highlight>
              </a:rPr>
              <a:t>行政組</a:t>
            </a:r>
            <a:endParaRPr sz="3900">
              <a:solidFill>
                <a:schemeClr val="lt1"/>
              </a:solidFill>
              <a:highlight>
                <a:schemeClr val="accent3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 txBox="1"/>
          <p:nvPr>
            <p:ph type="title"/>
          </p:nvPr>
        </p:nvSpPr>
        <p:spPr>
          <a:xfrm>
            <a:off x="1240525" y="255322"/>
            <a:ext cx="101784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/>
              <a:t>法拉第後援會工作小組</a:t>
            </a:r>
            <a:endParaRPr/>
          </a:p>
        </p:txBody>
      </p:sp>
      <p:sp>
        <p:nvSpPr>
          <p:cNvPr id="133" name="Google Shape;133;p4"/>
          <p:cNvSpPr txBox="1"/>
          <p:nvPr>
            <p:ph idx="1" type="body"/>
          </p:nvPr>
        </p:nvSpPr>
        <p:spPr>
          <a:xfrm>
            <a:off x="723950" y="1217125"/>
            <a:ext cx="5135700" cy="26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13359" lvl="0" marL="228600" rtl="0" algn="l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zh-TW" sz="3200"/>
              <a:t>學校與家長溝通橋樑</a:t>
            </a:r>
            <a:endParaRPr sz="3200"/>
          </a:p>
          <a:p>
            <a:pPr indent="-213359" lvl="0" marL="228600" rtl="0" algn="l"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zh-TW" sz="3200"/>
              <a:t>出發文、感謝文、電話值班</a:t>
            </a:r>
            <a:endParaRPr sz="3200"/>
          </a:p>
          <a:p>
            <a:pPr indent="-213359" lvl="0" marL="228600" rtl="0" algn="l"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zh-TW" sz="3200" u="sng">
                <a:solidFill>
                  <a:srgbClr val="0070C0"/>
                </a:solidFill>
              </a:rPr>
              <a:t>任務時間彈性，大多為文書作業</a:t>
            </a:r>
            <a:endParaRPr sz="2400"/>
          </a:p>
          <a:p>
            <a:pPr indent="0" lvl="0" marL="0" rtl="0" algn="ctr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134" name="Google Shape;13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4775" y="3184150"/>
            <a:ext cx="4915801" cy="36738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 txBox="1"/>
          <p:nvPr/>
        </p:nvSpPr>
        <p:spPr>
          <a:xfrm>
            <a:off x="6514200" y="1111350"/>
            <a:ext cx="4915800" cy="735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</a:rPr>
              <a:t>行政組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36" name="Google Shape;136;p4"/>
          <p:cNvSpPr txBox="1"/>
          <p:nvPr/>
        </p:nvSpPr>
        <p:spPr>
          <a:xfrm rot="-230">
            <a:off x="7424400" y="5010758"/>
            <a:ext cx="44748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楊懿品（206蔡尚耘）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卓怡嫺（203 陳柏言）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周素櫻（312蘇子睿/105 周子皓）</a:t>
            </a:r>
            <a:endParaRPr sz="3000"/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1846" y="1906352"/>
            <a:ext cx="3044556" cy="3044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/>
          <p:nvPr>
            <p:ph type="title"/>
          </p:nvPr>
        </p:nvSpPr>
        <p:spPr>
          <a:xfrm>
            <a:off x="1240525" y="112821"/>
            <a:ext cx="10178400" cy="10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/>
              <a:t>法拉第後援會工作小組</a:t>
            </a:r>
            <a:endParaRPr/>
          </a:p>
        </p:txBody>
      </p:sp>
      <p:sp>
        <p:nvSpPr>
          <p:cNvPr id="143" name="Google Shape;143;p5"/>
          <p:cNvSpPr txBox="1"/>
          <p:nvPr/>
        </p:nvSpPr>
        <p:spPr>
          <a:xfrm>
            <a:off x="857025" y="949825"/>
            <a:ext cx="6018900" cy="21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194071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zh-TW" sz="42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物資借用發放及整理</a:t>
            </a:r>
            <a:endParaRPr b="0" i="0" sz="42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4071" lvl="0" marL="228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zh-TW" sz="42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裝備採購登記及發放</a:t>
            </a:r>
            <a:endParaRPr b="0" i="0" sz="42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4071" lvl="0" marL="228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zh-TW" sz="42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課程中餐食安排</a:t>
            </a:r>
            <a:endParaRPr b="0" i="0" sz="425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4071" lvl="0" marL="228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zh-TW" sz="4250" u="sng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任務時間大多為平日或中午</a:t>
            </a:r>
            <a:endParaRPr b="0" i="0" sz="425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850" y="2848216"/>
            <a:ext cx="5649276" cy="338571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5"/>
          <p:cNvSpPr txBox="1"/>
          <p:nvPr/>
        </p:nvSpPr>
        <p:spPr>
          <a:xfrm>
            <a:off x="6353788" y="949825"/>
            <a:ext cx="4915800" cy="735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</a:rPr>
              <a:t>物資</a:t>
            </a:r>
            <a:r>
              <a:rPr lang="zh-TW" sz="3200">
                <a:solidFill>
                  <a:schemeClr val="lt1"/>
                </a:solidFill>
              </a:rPr>
              <a:t>組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46" name="Google Shape;14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3724" y="1793925"/>
            <a:ext cx="2925625" cy="289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 txBox="1"/>
          <p:nvPr/>
        </p:nvSpPr>
        <p:spPr>
          <a:xfrm>
            <a:off x="6875800" y="4690825"/>
            <a:ext cx="4915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</a:rPr>
              <a:t>曾立婷  （309林佳靚）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</a:rPr>
              <a:t>何佩芬  （215 黃詠鈞）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</a:rPr>
              <a:t>劉慧貞  （205施宇駿）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/>
          <p:nvPr>
            <p:ph type="title"/>
          </p:nvPr>
        </p:nvSpPr>
        <p:spPr>
          <a:xfrm>
            <a:off x="1240525" y="94997"/>
            <a:ext cx="10178400" cy="11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/>
              <a:t>法拉第後援會工作小組</a:t>
            </a:r>
            <a:endParaRPr/>
          </a:p>
        </p:txBody>
      </p:sp>
      <p:sp>
        <p:nvSpPr>
          <p:cNvPr id="153" name="Google Shape;153;p6"/>
          <p:cNvSpPr txBox="1"/>
          <p:nvPr>
            <p:ph idx="1" type="body"/>
          </p:nvPr>
        </p:nvSpPr>
        <p:spPr>
          <a:xfrm>
            <a:off x="1240525" y="1679675"/>
            <a:ext cx="4847700" cy="24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課程現場支援</a:t>
            </a:r>
            <a:endParaRPr sz="32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/>
              <a:t>交管、開車、攝影</a:t>
            </a:r>
            <a:endParaRPr sz="32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 u="sng">
                <a:solidFill>
                  <a:srgbClr val="0070C0"/>
                </a:solidFill>
              </a:rPr>
              <a:t>任務時間配合課程進行</a:t>
            </a:r>
            <a:endParaRPr sz="3200" u="sng">
              <a:solidFill>
                <a:srgbClr val="0070C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154" name="Google Shape;1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388" y="3957550"/>
            <a:ext cx="4113974" cy="29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5989425" y="1163575"/>
            <a:ext cx="4915800" cy="735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</a:rPr>
              <a:t>運輸組</a:t>
            </a:r>
            <a:endParaRPr sz="3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56" name="Google Shape;15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9224" y="2096324"/>
            <a:ext cx="3200100" cy="32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 txBox="1"/>
          <p:nvPr/>
        </p:nvSpPr>
        <p:spPr>
          <a:xfrm>
            <a:off x="6088225" y="5296400"/>
            <a:ext cx="6220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</a:rPr>
              <a:t>洪裕明 （109 洪品喬）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</a:rPr>
              <a:t>楊逢昇 （215楊馥榕）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/>
          <p:nvPr>
            <p:ph type="title"/>
          </p:nvPr>
        </p:nvSpPr>
        <p:spPr>
          <a:xfrm>
            <a:off x="1240525" y="380999"/>
            <a:ext cx="101784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/>
              <a:t>法拉第後援會工作小組</a:t>
            </a:r>
            <a:endParaRPr/>
          </a:p>
        </p:txBody>
      </p:sp>
      <p:sp>
        <p:nvSpPr>
          <p:cNvPr id="163" name="Google Shape;163;p7"/>
          <p:cNvSpPr txBox="1"/>
          <p:nvPr>
            <p:ph idx="1" type="body"/>
          </p:nvPr>
        </p:nvSpPr>
        <p:spPr>
          <a:xfrm>
            <a:off x="1240525" y="2188525"/>
            <a:ext cx="4436700" cy="3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13359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zh-TW" sz="3200"/>
              <a:t>單車環島課程特別小組</a:t>
            </a:r>
            <a:endParaRPr sz="3200"/>
          </a:p>
          <a:p>
            <a:pPr indent="-213359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zh-TW" sz="3200"/>
              <a:t>車隊餐食、補給</a:t>
            </a:r>
            <a:endParaRPr sz="3200"/>
          </a:p>
          <a:p>
            <a:pPr indent="-213359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zh-TW" sz="3200"/>
              <a:t>教師團隊住宿安排</a:t>
            </a:r>
            <a:endParaRPr sz="3200"/>
          </a:p>
          <a:p>
            <a:pPr indent="-213359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zh-TW" sz="3200" u="sng">
                <a:solidFill>
                  <a:srgbClr val="0070C0"/>
                </a:solidFill>
              </a:rPr>
              <a:t>任務時間配合課程進行</a:t>
            </a:r>
            <a:endParaRPr sz="3200" u="sng">
              <a:solidFill>
                <a:srgbClr val="0070C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400"/>
          </a:p>
        </p:txBody>
      </p:sp>
      <p:pic>
        <p:nvPicPr>
          <p:cNvPr id="164" name="Google Shape;16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9545" y="2912736"/>
            <a:ext cx="5295406" cy="330673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 txBox="1"/>
          <p:nvPr/>
        </p:nvSpPr>
        <p:spPr>
          <a:xfrm>
            <a:off x="5903375" y="1989725"/>
            <a:ext cx="4915800" cy="735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</a:rPr>
              <a:t>食宿組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1257300" y="4826100"/>
            <a:ext cx="4335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</a:rPr>
              <a:t>曾雅瑛</a:t>
            </a:r>
            <a:r>
              <a:rPr lang="zh-TW" sz="3000">
                <a:solidFill>
                  <a:schemeClr val="dk1"/>
                </a:solidFill>
              </a:rPr>
              <a:t>   (212陳毅展)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 txBox="1"/>
          <p:nvPr>
            <p:ph type="title"/>
          </p:nvPr>
        </p:nvSpPr>
        <p:spPr>
          <a:xfrm>
            <a:off x="1240519" y="970179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/>
              <a:t>法拉第後援會幹部群</a:t>
            </a:r>
            <a:endParaRPr/>
          </a:p>
        </p:txBody>
      </p:sp>
      <p:sp>
        <p:nvSpPr>
          <p:cNvPr id="172" name="Google Shape;172;p8"/>
          <p:cNvSpPr txBox="1"/>
          <p:nvPr>
            <p:ph idx="1" type="body"/>
          </p:nvPr>
        </p:nvSpPr>
        <p:spPr>
          <a:xfrm>
            <a:off x="1240525" y="1670550"/>
            <a:ext cx="9398100" cy="49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25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>
                <a:solidFill>
                  <a:schemeClr val="dk1"/>
                </a:solidFill>
              </a:rPr>
              <a:t>111年 後援會幹部群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>
                <a:solidFill>
                  <a:schemeClr val="lt1"/>
                </a:solidFill>
                <a:highlight>
                  <a:schemeClr val="accent3"/>
                </a:highlight>
              </a:rPr>
              <a:t>行政組</a:t>
            </a:r>
            <a:endParaRPr>
              <a:solidFill>
                <a:schemeClr val="lt1"/>
              </a:solidFill>
              <a:highlight>
                <a:schemeClr val="accent3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>
                <a:solidFill>
                  <a:schemeClr val="dk1"/>
                </a:solidFill>
              </a:rPr>
              <a:t>周素櫻 （211蘇子睿）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>
                <a:solidFill>
                  <a:schemeClr val="dk1"/>
                </a:solidFill>
              </a:rPr>
              <a:t>林玉政 （208陳重谷）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>
                <a:solidFill>
                  <a:schemeClr val="dk1"/>
                </a:solidFill>
              </a:rPr>
              <a:t>林嘉瑜 （208葉容心）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>
                <a:solidFill>
                  <a:schemeClr val="lt1"/>
                </a:solidFill>
                <a:highlight>
                  <a:schemeClr val="accent3"/>
                </a:highlight>
              </a:rPr>
              <a:t>運輸組</a:t>
            </a:r>
            <a:endParaRPr>
              <a:solidFill>
                <a:schemeClr val="lt1"/>
              </a:solidFill>
              <a:highlight>
                <a:schemeClr val="accent3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>
                <a:solidFill>
                  <a:schemeClr val="dk1"/>
                </a:solidFill>
              </a:rPr>
              <a:t>羅國璋 （103羅苡宸）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>
                <a:solidFill>
                  <a:schemeClr val="dk1"/>
                </a:solidFill>
              </a:rPr>
              <a:t>徐慶明 （213徐曼斐）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>
                <a:solidFill>
                  <a:schemeClr val="lt1"/>
                </a:solidFill>
                <a:highlight>
                  <a:schemeClr val="accent3"/>
                </a:highlight>
              </a:rPr>
              <a:t>物資組</a:t>
            </a:r>
            <a:endParaRPr>
              <a:solidFill>
                <a:schemeClr val="lt1"/>
              </a:solidFill>
              <a:highlight>
                <a:schemeClr val="accent3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>
                <a:solidFill>
                  <a:schemeClr val="dk1"/>
                </a:solidFill>
              </a:rPr>
              <a:t>洪珮珍（308鄭秉皓）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/>
              <a:t>陳玉華（304楊旻芸）</a:t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73" name="Google Shape;17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123" y="1783575"/>
            <a:ext cx="2945324" cy="20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2625" y="1783575"/>
            <a:ext cx="4184025" cy="29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175" y="4091675"/>
            <a:ext cx="4716349" cy="3215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 txBox="1"/>
          <p:nvPr/>
        </p:nvSpPr>
        <p:spPr>
          <a:xfrm>
            <a:off x="848380" y="6074835"/>
            <a:ext cx="49800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1" i="0" lang="zh-TW" sz="2800" u="none" cap="none" strike="noStrike">
                <a:solidFill>
                  <a:schemeClr val="lt1"/>
                </a:solidFill>
                <a:highlight>
                  <a:schemeClr val="accent3"/>
                </a:highlight>
                <a:latin typeface="Arial"/>
                <a:ea typeface="Arial"/>
                <a:cs typeface="Arial"/>
                <a:sym typeface="Arial"/>
              </a:rPr>
              <a:t>感謝大家無私的付出!</a:t>
            </a:r>
            <a:endParaRPr b="0" i="0" sz="2800" u="none" cap="none" strike="noStrike">
              <a:solidFill>
                <a:schemeClr val="lt1"/>
              </a:solidFill>
              <a:highlight>
                <a:schemeClr val="accent3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徽章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2020-12-08T05:23:04Z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