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19" r:id="rId1"/>
  </p:sldMasterIdLst>
  <p:sldIdLst>
    <p:sldId id="256" r:id="rId2"/>
    <p:sldId id="319" r:id="rId3"/>
    <p:sldId id="318" r:id="rId4"/>
    <p:sldId id="323" r:id="rId5"/>
    <p:sldId id="325" r:id="rId6"/>
    <p:sldId id="338" r:id="rId7"/>
    <p:sldId id="339" r:id="rId8"/>
    <p:sldId id="343" r:id="rId9"/>
    <p:sldId id="342" r:id="rId10"/>
    <p:sldId id="341" r:id="rId11"/>
    <p:sldId id="344" r:id="rId12"/>
    <p:sldId id="346" r:id="rId13"/>
    <p:sldId id="326" r:id="rId14"/>
    <p:sldId id="340" r:id="rId15"/>
    <p:sldId id="335" r:id="rId16"/>
    <p:sldId id="347" r:id="rId17"/>
    <p:sldId id="348" r:id="rId18"/>
    <p:sldId id="356" r:id="rId19"/>
    <p:sldId id="349" r:id="rId20"/>
    <p:sldId id="334" r:id="rId21"/>
    <p:sldId id="350" r:id="rId22"/>
    <p:sldId id="345" r:id="rId23"/>
    <p:sldId id="351" r:id="rId24"/>
    <p:sldId id="337" r:id="rId2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Franklin Gothic Book" panose="020B05030201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Franklin Gothic Book" panose="020B05030201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Franklin Gothic Book" panose="020B05030201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Franklin Gothic Book" panose="020B05030201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Franklin Gothic Book" panose="020B05030201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Franklin Gothic Book" panose="020B05030201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Franklin Gothic Book" panose="020B05030201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Franklin Gothic Book" panose="020B05030201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Franklin Gothic Book" panose="020B05030201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70" autoAdjust="0"/>
    <p:restoredTop sz="94635" autoAdjust="0"/>
  </p:normalViewPr>
  <p:slideViewPr>
    <p:cSldViewPr>
      <p:cViewPr varScale="1">
        <p:scale>
          <a:sx n="105" d="100"/>
          <a:sy n="105" d="100"/>
        </p:scale>
        <p:origin x="172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ffice.msn.com.cn/Template/Home.shtml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645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9386DBC-DB7E-2C91-C188-124AED405721}"/>
              </a:ext>
            </a:extLst>
          </p:cNvPr>
          <p:cNvSpPr/>
          <p:nvPr/>
        </p:nvSpPr>
        <p:spPr>
          <a:xfrm>
            <a:off x="0" y="0"/>
            <a:ext cx="9144000" cy="3028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>
          <a:xfrm>
            <a:off x="3543300" y="365126"/>
            <a:ext cx="1965960" cy="420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60940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自定义版式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5BF2798-44B6-E2A1-4628-FD2A1F5F796D}"/>
              </a:ext>
            </a:extLst>
          </p:cNvPr>
          <p:cNvSpPr/>
          <p:nvPr/>
        </p:nvSpPr>
        <p:spPr>
          <a:xfrm>
            <a:off x="330200" y="760413"/>
            <a:ext cx="661988" cy="3794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defRPr/>
            </a:pPr>
            <a:r>
              <a:rPr lang="zh-CN" altLang="en-US" sz="1867" dirty="0">
                <a:solidFill>
                  <a:srgbClr val="FFFFFF"/>
                </a:solidFill>
                <a:latin typeface="Segoe UI Light"/>
                <a:ea typeface="新細明體" charset="-120"/>
                <a:cs typeface="Segoe UI Light"/>
              </a:rPr>
              <a:t>标注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6C5E318-9BBA-4A3D-1C4B-04934C629F09}"/>
              </a:ext>
            </a:extLst>
          </p:cNvPr>
          <p:cNvSpPr/>
          <p:nvPr/>
        </p:nvSpPr>
        <p:spPr>
          <a:xfrm>
            <a:off x="2143125" y="841375"/>
            <a:ext cx="1050925" cy="3559175"/>
          </a:xfrm>
          <a:prstGeom prst="rect">
            <a:avLst/>
          </a:prstGeom>
        </p:spPr>
        <p:txBody>
          <a:bodyPr>
            <a:spAutoFit/>
          </a:bodyPr>
          <a:lstStyle>
            <a:lvl1pPr defTabSz="608013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defTabSz="608013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defTabSz="608013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defTabSz="608013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defTabSz="608013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zh-CN" altLang="en-US" sz="1300">
                <a:solidFill>
                  <a:srgbClr val="FFFFFF"/>
                </a:solidFill>
                <a:latin typeface="Segoe UI Light" pitchFamily="34" charset="0"/>
              </a:rPr>
              <a:t>字体使用 </a:t>
            </a: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r>
              <a:rPr lang="zh-CN" altLang="en-US" sz="1300">
                <a:solidFill>
                  <a:srgbClr val="FFFFFF"/>
                </a:solidFill>
                <a:latin typeface="Segoe UI Light" pitchFamily="34" charset="0"/>
              </a:rPr>
              <a:t>行距</a:t>
            </a: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r>
              <a:rPr lang="zh-CN" altLang="en-US" sz="1300">
                <a:solidFill>
                  <a:srgbClr val="FFFFFF"/>
                </a:solidFill>
                <a:latin typeface="Segoe UI Light" pitchFamily="34" charset="0"/>
              </a:rPr>
              <a:t>背景图片出处</a:t>
            </a:r>
          </a:p>
          <a:p>
            <a:pPr>
              <a:lnSpc>
                <a:spcPct val="130000"/>
              </a:lnSpc>
              <a:defRPr/>
            </a:pPr>
            <a:endParaRPr lang="zh-CN" altLang="en-US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zh-CN" altLang="en-US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r>
              <a:rPr lang="zh-CN" altLang="en-US" sz="1300">
                <a:solidFill>
                  <a:srgbClr val="FFFFFF"/>
                </a:solidFill>
                <a:latin typeface="Segoe UI Light" pitchFamily="34" charset="0"/>
              </a:rPr>
              <a:t>声明</a:t>
            </a: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E3D4E78-98CB-3873-252D-E4CBBCE7EFE7}"/>
              </a:ext>
            </a:extLst>
          </p:cNvPr>
          <p:cNvSpPr/>
          <p:nvPr/>
        </p:nvSpPr>
        <p:spPr>
          <a:xfrm>
            <a:off x="3295650" y="841375"/>
            <a:ext cx="2795588" cy="4359275"/>
          </a:xfrm>
          <a:prstGeom prst="rect">
            <a:avLst/>
          </a:prstGeom>
        </p:spPr>
        <p:txBody>
          <a:bodyPr>
            <a:spAutoFit/>
          </a:bodyPr>
          <a:lstStyle>
            <a:lvl1pPr defTabSz="608013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 defTabSz="608013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 defTabSz="608013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 defTabSz="608013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 defTabSz="608013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defTabSz="6080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zh-CN" altLang="en-US" sz="1300">
                <a:solidFill>
                  <a:srgbClr val="FFFFFF"/>
                </a:solidFill>
                <a:latin typeface="Segoe UI Light" pitchFamily="34" charset="0"/>
              </a:rPr>
              <a:t>英文 </a:t>
            </a:r>
            <a:r>
              <a:rPr lang="en-US" altLang="zh-CN" sz="1300">
                <a:solidFill>
                  <a:srgbClr val="FFFFFF"/>
                </a:solidFill>
                <a:latin typeface="Segoe UI Light" pitchFamily="34" charset="0"/>
              </a:rPr>
              <a:t>Calibri</a:t>
            </a: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r>
              <a:rPr lang="zh-CN" altLang="en-US" sz="1300">
                <a:solidFill>
                  <a:srgbClr val="FFFFFF"/>
                </a:solidFill>
                <a:latin typeface="Segoe UI Light" pitchFamily="34" charset="0"/>
              </a:rPr>
              <a:t>中文 微软雅黑</a:t>
            </a: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r>
              <a:rPr lang="zh-CN" altLang="en-US" sz="1300">
                <a:solidFill>
                  <a:srgbClr val="FFFFFF"/>
                </a:solidFill>
                <a:latin typeface="Segoe UI Light" pitchFamily="34" charset="0"/>
              </a:rPr>
              <a:t>正文 </a:t>
            </a:r>
            <a:r>
              <a:rPr lang="en-US" altLang="zh-CN" sz="1300">
                <a:solidFill>
                  <a:srgbClr val="FFFFFF"/>
                </a:solidFill>
                <a:latin typeface="Segoe UI Light" pitchFamily="34" charset="0"/>
              </a:rPr>
              <a:t>1.3</a:t>
            </a: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zh-CN" sz="1300">
                <a:solidFill>
                  <a:srgbClr val="FFFFFF"/>
                </a:solidFill>
                <a:latin typeface="Segoe UI Light" pitchFamily="34" charset="0"/>
              </a:rPr>
              <a:t>cn.bing.com</a:t>
            </a:r>
            <a:endParaRPr lang="zh-CN" altLang="en-US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zh-CN" altLang="en-US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endParaRPr lang="zh-CN" altLang="en-US" sz="1300">
              <a:solidFill>
                <a:srgbClr val="FFFFFF"/>
              </a:solidFill>
              <a:latin typeface="Segoe UI Light" pitchFamily="34" charset="0"/>
            </a:endParaRPr>
          </a:p>
          <a:p>
            <a:pPr>
              <a:lnSpc>
                <a:spcPct val="130000"/>
              </a:lnSpc>
              <a:defRPr/>
            </a:pPr>
            <a:r>
              <a:rPr lang="zh-CN" altLang="en-US" sz="1300">
                <a:solidFill>
                  <a:srgbClr val="FFFFFF"/>
                </a:solidFill>
              </a:rPr>
              <a:t>互联网是一个开放共享的平台</a:t>
            </a:r>
          </a:p>
          <a:p>
            <a:pPr>
              <a:lnSpc>
                <a:spcPct val="130000"/>
              </a:lnSpc>
              <a:defRPr/>
            </a:pPr>
            <a:r>
              <a:rPr lang="zh-CN" altLang="en-US" sz="1300">
                <a:solidFill>
                  <a:srgbClr val="FFFFFF"/>
                </a:solidFill>
              </a:rPr>
              <a:t>Office</a:t>
            </a:r>
            <a:r>
              <a:rPr lang="en-US" altLang="zh-CN" sz="1300">
                <a:solidFill>
                  <a:srgbClr val="FFFFFF"/>
                </a:solidFill>
              </a:rPr>
              <a:t>PLUS </a:t>
            </a:r>
            <a:r>
              <a:rPr lang="zh-CN" altLang="en-US" sz="1300">
                <a:solidFill>
                  <a:srgbClr val="FFFFFF"/>
                </a:solidFill>
              </a:rPr>
              <a:t>部分设计灵感与元素来源于网络</a:t>
            </a:r>
          </a:p>
          <a:p>
            <a:pPr>
              <a:lnSpc>
                <a:spcPct val="130000"/>
              </a:lnSpc>
              <a:defRPr/>
            </a:pPr>
            <a:r>
              <a:rPr lang="zh-CN" altLang="en-US" sz="1300">
                <a:solidFill>
                  <a:srgbClr val="FFFFFF"/>
                </a:solidFill>
              </a:rPr>
              <a:t>如有建议请联系officeplus@microsoft.com</a:t>
            </a:r>
            <a:endParaRPr lang="en-US" altLang="zh-CN" sz="1300">
              <a:solidFill>
                <a:srgbClr val="FFFFFF"/>
              </a:solidFill>
              <a:latin typeface="Segoe UI Light" pitchFamily="34" charset="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F6AA884-D6AC-CA21-34CE-69B0DC853A47}"/>
              </a:ext>
            </a:extLst>
          </p:cNvPr>
          <p:cNvSpPr/>
          <p:nvPr/>
        </p:nvSpPr>
        <p:spPr>
          <a:xfrm>
            <a:off x="330200" y="182563"/>
            <a:ext cx="815975" cy="257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>
              <a:defRPr/>
            </a:pPr>
            <a:r>
              <a:rPr lang="en-US" altLang="zh-CN" sz="1067" dirty="0" err="1">
                <a:solidFill>
                  <a:srgbClr val="FFFFFF"/>
                </a:solidFill>
                <a:latin typeface="Segoe UI Light"/>
                <a:ea typeface="新細明體" charset="-120"/>
                <a:cs typeface="Segoe UI Light"/>
              </a:rPr>
              <a:t>OfficePLUS</a:t>
            </a:r>
            <a:endParaRPr lang="zh-CN" altLang="en-US" sz="1067" dirty="0">
              <a:solidFill>
                <a:srgbClr val="FFFFFF"/>
              </a:solidFill>
              <a:latin typeface="Segoe UI Light"/>
              <a:ea typeface="新細明體" charset="-120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50133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5">
            <a:hlinkClick r:id="rId2"/>
            <a:extLst>
              <a:ext uri="{FF2B5EF4-FFF2-40B4-BE49-F238E27FC236}">
                <a16:creationId xmlns:a16="http://schemas.microsoft.com/office/drawing/2014/main" id="{F4C12CC6-4A37-A797-821D-825DF2891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520950"/>
            <a:ext cx="238283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6">
            <a:extLst>
              <a:ext uri="{FF2B5EF4-FFF2-40B4-BE49-F238E27FC236}">
                <a16:creationId xmlns:a16="http://schemas.microsoft.com/office/drawing/2014/main" id="{238084BE-D614-6A27-2504-FCF6563E50B3}"/>
              </a:ext>
            </a:extLst>
          </p:cNvPr>
          <p:cNvSpPr txBox="1"/>
          <p:nvPr/>
        </p:nvSpPr>
        <p:spPr>
          <a:xfrm>
            <a:off x="2820988" y="3740150"/>
            <a:ext cx="3259137" cy="29845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CN" altLang="en-US" sz="1300">
                <a:solidFill>
                  <a:srgbClr val="404040"/>
                </a:solidFill>
              </a:rPr>
              <a:t>点击</a:t>
            </a:r>
            <a:r>
              <a:rPr lang="en-US" altLang="zh-CN" sz="1300">
                <a:solidFill>
                  <a:srgbClr val="404040"/>
                </a:solidFill>
              </a:rPr>
              <a:t>Logo</a:t>
            </a:r>
            <a:r>
              <a:rPr lang="zh-CN" altLang="en-US" sz="1300">
                <a:solidFill>
                  <a:srgbClr val="404040"/>
                </a:solidFill>
              </a:rPr>
              <a:t>获取更多优质模板（放映模式）</a:t>
            </a:r>
          </a:p>
        </p:txBody>
      </p:sp>
    </p:spTree>
    <p:extLst>
      <p:ext uri="{BB962C8B-B14F-4D97-AF65-F5344CB8AC3E}">
        <p14:creationId xmlns:p14="http://schemas.microsoft.com/office/powerpoint/2010/main" val="143019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B7B352B-CA33-A8EA-0499-248A3F8F61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C9E6E137-90A3-1746-95FE-2C4F31F6FC8F}" type="datetimeFigureOut">
              <a:rPr lang="zh-TW" altLang="en-US"/>
              <a:pPr>
                <a:defRPr/>
              </a:pPr>
              <a:t>2023/3/14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EAC7CA86-4D91-5362-33A1-C07C53B31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6FC9939-2124-EC6F-C6E3-CE38256BB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93E7A1-4098-904C-8DA5-B31AE84A482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897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>
          <a:xfrm>
            <a:off x="3543300" y="365126"/>
            <a:ext cx="1965960" cy="420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5561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2B883272-E5D4-AC24-739F-2D37FC0124E5}"/>
              </a:ext>
            </a:extLst>
          </p:cNvPr>
          <p:cNvSpPr/>
          <p:nvPr/>
        </p:nvSpPr>
        <p:spPr>
          <a:xfrm>
            <a:off x="0" y="0"/>
            <a:ext cx="9144000" cy="4586288"/>
          </a:xfrm>
          <a:prstGeom prst="rect">
            <a:avLst/>
          </a:prstGeom>
          <a:solidFill>
            <a:srgbClr val="157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>
          <a:xfrm>
            <a:off x="3266130" y="632759"/>
            <a:ext cx="2611741" cy="469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59444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878EF0D-DBEA-C12D-27D3-F520C29CD20A}"/>
              </a:ext>
            </a:extLst>
          </p:cNvPr>
          <p:cNvSpPr/>
          <p:nvPr/>
        </p:nvSpPr>
        <p:spPr>
          <a:xfrm>
            <a:off x="0" y="1981200"/>
            <a:ext cx="9144000" cy="4876800"/>
          </a:xfrm>
          <a:prstGeom prst="rect">
            <a:avLst/>
          </a:prstGeom>
          <a:solidFill>
            <a:srgbClr val="157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文本占位符 3"/>
          <p:cNvSpPr>
            <a:spLocks noGrp="1"/>
          </p:cNvSpPr>
          <p:nvPr>
            <p:ph type="body" sz="quarter" idx="13"/>
          </p:nvPr>
        </p:nvSpPr>
        <p:spPr>
          <a:xfrm>
            <a:off x="3543300" y="365126"/>
            <a:ext cx="1965960" cy="420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5549561-382F-ED11-7DA5-79EB9B1563D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fld id="{416805C2-AB5F-7848-A60E-A7BCCAC030F0}" type="datetimeFigureOut">
              <a:rPr lang="zh-TW" altLang="en-US"/>
              <a:pPr>
                <a:defRPr/>
              </a:pPr>
              <a:t>2023/3/14</a:t>
            </a:fld>
            <a:endParaRPr lang="zh-TW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2344E1B-C229-26BD-1396-27E8B33C4E0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3B62F35-78B8-78CF-4949-A8948FC5AA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71E657A-F896-2348-B845-F9B4DF4B09D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66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983E2AA-0CAC-7145-0E81-965C47B2E3C4}"/>
              </a:ext>
            </a:extLst>
          </p:cNvPr>
          <p:cNvSpPr/>
          <p:nvPr/>
        </p:nvSpPr>
        <p:spPr>
          <a:xfrm>
            <a:off x="0" y="4419600"/>
            <a:ext cx="9144000" cy="2438400"/>
          </a:xfrm>
          <a:prstGeom prst="rect">
            <a:avLst/>
          </a:prstGeom>
          <a:solidFill>
            <a:srgbClr val="157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>
          <a:xfrm>
            <a:off x="3543300" y="365126"/>
            <a:ext cx="1965960" cy="420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8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1">
            <a:extLst>
              <a:ext uri="{FF2B5EF4-FFF2-40B4-BE49-F238E27FC236}">
                <a16:creationId xmlns:a16="http://schemas.microsoft.com/office/drawing/2014/main" id="{85B31372-FF98-C1B3-5126-1E2BF0CFDDE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triangle">
            <a:avLst>
              <a:gd name="adj" fmla="val 100000"/>
            </a:avLst>
          </a:prstGeom>
          <a:solidFill>
            <a:srgbClr val="157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等腰三角形 2">
            <a:extLst>
              <a:ext uri="{FF2B5EF4-FFF2-40B4-BE49-F238E27FC236}">
                <a16:creationId xmlns:a16="http://schemas.microsoft.com/office/drawing/2014/main" id="{4B2DA872-9760-E7D5-47AA-6D8DE6B4D085}"/>
              </a:ext>
            </a:extLst>
          </p:cNvPr>
          <p:cNvSpPr/>
          <p:nvPr/>
        </p:nvSpPr>
        <p:spPr>
          <a:xfrm rot="10800000">
            <a:off x="0" y="0"/>
            <a:ext cx="9144000" cy="6858000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6132" y="365126"/>
            <a:ext cx="2478881" cy="5873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>
                <a:solidFill>
                  <a:srgbClr val="157E9F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162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2">
            <a:extLst>
              <a:ext uri="{FF2B5EF4-FFF2-40B4-BE49-F238E27FC236}">
                <a16:creationId xmlns:a16="http://schemas.microsoft.com/office/drawing/2014/main" id="{B88089AC-A408-A2B8-21EE-CDC9B47DD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C36F6DAD-624C-CEC6-ACF1-AC43D65E35BC}"/>
              </a:ext>
            </a:extLst>
          </p:cNvPr>
          <p:cNvSpPr/>
          <p:nvPr/>
        </p:nvSpPr>
        <p:spPr>
          <a:xfrm>
            <a:off x="0" y="0"/>
            <a:ext cx="9144000" cy="68881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103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6C6E3F7-56ED-03B9-4971-21CD32133097}"/>
              </a:ext>
            </a:extLst>
          </p:cNvPr>
          <p:cNvSpPr/>
          <p:nvPr/>
        </p:nvSpPr>
        <p:spPr>
          <a:xfrm>
            <a:off x="0" y="1962150"/>
            <a:ext cx="9144000" cy="31051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>
          <a:xfrm>
            <a:off x="3543300" y="365126"/>
            <a:ext cx="1965960" cy="420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124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>
            <a:extLst>
              <a:ext uri="{FF2B5EF4-FFF2-40B4-BE49-F238E27FC236}">
                <a16:creationId xmlns:a16="http://schemas.microsoft.com/office/drawing/2014/main" id="{97A46955-5224-2A02-92AF-371F26C220F9}"/>
              </a:ext>
            </a:extLst>
          </p:cNvPr>
          <p:cNvSpPr/>
          <p:nvPr/>
        </p:nvSpPr>
        <p:spPr>
          <a:xfrm>
            <a:off x="6357938" y="0"/>
            <a:ext cx="2786062" cy="6858000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等腰三角形 2">
            <a:extLst>
              <a:ext uri="{FF2B5EF4-FFF2-40B4-BE49-F238E27FC236}">
                <a16:creationId xmlns:a16="http://schemas.microsoft.com/office/drawing/2014/main" id="{770F8DF7-E3A2-6318-035F-17397AB65662}"/>
              </a:ext>
            </a:extLst>
          </p:cNvPr>
          <p:cNvSpPr/>
          <p:nvPr/>
        </p:nvSpPr>
        <p:spPr>
          <a:xfrm>
            <a:off x="7021513" y="0"/>
            <a:ext cx="2122487" cy="6858000"/>
          </a:xfrm>
          <a:prstGeom prst="triangle">
            <a:avLst>
              <a:gd name="adj" fmla="val 100000"/>
            </a:avLst>
          </a:prstGeom>
          <a:solidFill>
            <a:srgbClr val="157E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A0E76B05-933E-1738-AA99-C589A876B1D5}"/>
              </a:ext>
            </a:extLst>
          </p:cNvPr>
          <p:cNvSpPr/>
          <p:nvPr/>
        </p:nvSpPr>
        <p:spPr>
          <a:xfrm flipH="1" flipV="1">
            <a:off x="0" y="0"/>
            <a:ext cx="2416175" cy="6858000"/>
          </a:xfrm>
          <a:prstGeom prst="triangle">
            <a:avLst>
              <a:gd name="adj" fmla="val 10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id="{AA64952B-51B0-51E0-701C-A5B3F5396122}"/>
              </a:ext>
            </a:extLst>
          </p:cNvPr>
          <p:cNvSpPr/>
          <p:nvPr/>
        </p:nvSpPr>
        <p:spPr>
          <a:xfrm flipH="1" flipV="1">
            <a:off x="0" y="0"/>
            <a:ext cx="2122488" cy="6858000"/>
          </a:xfrm>
          <a:prstGeom prst="triangle">
            <a:avLst>
              <a:gd name="adj" fmla="val 100000"/>
            </a:avLst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82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899" r:id="rId1"/>
    <p:sldLayoutId id="2147484900" r:id="rId2"/>
    <p:sldLayoutId id="2147484901" r:id="rId3"/>
    <p:sldLayoutId id="2147484902" r:id="rId4"/>
    <p:sldLayoutId id="2147484903" r:id="rId5"/>
    <p:sldLayoutId id="2147484904" r:id="rId6"/>
    <p:sldLayoutId id="2147484905" r:id="rId7"/>
    <p:sldLayoutId id="2147484906" r:id="rId8"/>
    <p:sldLayoutId id="2147484907" r:id="rId9"/>
    <p:sldLayoutId id="2147484908" r:id="rId10"/>
    <p:sldLayoutId id="2147484909" r:id="rId11"/>
    <p:sldLayoutId id="2147484910" r:id="rId12"/>
    <p:sldLayoutId id="2147484911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icrosoft YaHei" pitchFamily="34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icrosoft YaHei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icrosoft YaHei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icrosoft YaHei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icrosoft YaHei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icrosoft YaHei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icrosoft YaHei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icrosoft YaHei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Microsoft YaHei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icrosoft YaHei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icrosoft YaHei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icrosoft YaHei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icrosoft YaHei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icrosoft YaHei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一般五邊形 37">
            <a:extLst>
              <a:ext uri="{FF2B5EF4-FFF2-40B4-BE49-F238E27FC236}">
                <a16:creationId xmlns:a16="http://schemas.microsoft.com/office/drawing/2014/main" id="{3F250196-C4C8-F646-A747-D67CAEE840F2}"/>
              </a:ext>
            </a:extLst>
          </p:cNvPr>
          <p:cNvSpPr/>
          <p:nvPr/>
        </p:nvSpPr>
        <p:spPr>
          <a:xfrm rot="19887544">
            <a:off x="7188200" y="5334000"/>
            <a:ext cx="574675" cy="547688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4" name="一般五邊形 33">
            <a:extLst>
              <a:ext uri="{FF2B5EF4-FFF2-40B4-BE49-F238E27FC236}">
                <a16:creationId xmlns:a16="http://schemas.microsoft.com/office/drawing/2014/main" id="{54587699-B995-DE44-B542-1D568CA1DCC4}"/>
              </a:ext>
            </a:extLst>
          </p:cNvPr>
          <p:cNvSpPr/>
          <p:nvPr/>
        </p:nvSpPr>
        <p:spPr>
          <a:xfrm rot="1587355">
            <a:off x="4595813" y="1270000"/>
            <a:ext cx="1109662" cy="10572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7" name="一般五邊形 26">
            <a:extLst>
              <a:ext uri="{FF2B5EF4-FFF2-40B4-BE49-F238E27FC236}">
                <a16:creationId xmlns:a16="http://schemas.microsoft.com/office/drawing/2014/main" id="{B2CD4088-9604-0549-B82E-94835F5D2FFB}"/>
              </a:ext>
            </a:extLst>
          </p:cNvPr>
          <p:cNvSpPr/>
          <p:nvPr/>
        </p:nvSpPr>
        <p:spPr>
          <a:xfrm rot="1062047">
            <a:off x="3473450" y="700088"/>
            <a:ext cx="1890713" cy="180022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8" name="六边形 15">
            <a:extLst>
              <a:ext uri="{FF2B5EF4-FFF2-40B4-BE49-F238E27FC236}">
                <a16:creationId xmlns:a16="http://schemas.microsoft.com/office/drawing/2014/main" id="{C3BE9862-6513-C746-BB76-A47677DD704A}"/>
              </a:ext>
            </a:extLst>
          </p:cNvPr>
          <p:cNvSpPr/>
          <p:nvPr/>
        </p:nvSpPr>
        <p:spPr>
          <a:xfrm rot="2458869">
            <a:off x="3467100" y="830263"/>
            <a:ext cx="1909763" cy="1620837"/>
          </a:xfrm>
          <a:prstGeom prst="hexagon">
            <a:avLst/>
          </a:prstGeom>
          <a:noFill/>
          <a:ln>
            <a:solidFill>
              <a:srgbClr val="1BA0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0" name="一般五邊形 29">
            <a:extLst>
              <a:ext uri="{FF2B5EF4-FFF2-40B4-BE49-F238E27FC236}">
                <a16:creationId xmlns:a16="http://schemas.microsoft.com/office/drawing/2014/main" id="{E0836FD9-51DC-C744-B29A-AB7DAECC580E}"/>
              </a:ext>
            </a:extLst>
          </p:cNvPr>
          <p:cNvSpPr/>
          <p:nvPr/>
        </p:nvSpPr>
        <p:spPr>
          <a:xfrm rot="1082309">
            <a:off x="4918075" y="784225"/>
            <a:ext cx="1179513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9" name="一般五邊形 28">
            <a:extLst>
              <a:ext uri="{FF2B5EF4-FFF2-40B4-BE49-F238E27FC236}">
                <a16:creationId xmlns:a16="http://schemas.microsoft.com/office/drawing/2014/main" id="{45748138-CD08-A243-81C1-3C308868CBBC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1" name="一般五邊形 30">
            <a:extLst>
              <a:ext uri="{FF2B5EF4-FFF2-40B4-BE49-F238E27FC236}">
                <a16:creationId xmlns:a16="http://schemas.microsoft.com/office/drawing/2014/main" id="{B3CD3384-D01C-964E-982F-A40A8F937C06}"/>
              </a:ext>
            </a:extLst>
          </p:cNvPr>
          <p:cNvSpPr/>
          <p:nvPr/>
        </p:nvSpPr>
        <p:spPr>
          <a:xfrm rot="20833917">
            <a:off x="2197100" y="2193925"/>
            <a:ext cx="874713" cy="833438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2" name="一般五邊形 31">
            <a:extLst>
              <a:ext uri="{FF2B5EF4-FFF2-40B4-BE49-F238E27FC236}">
                <a16:creationId xmlns:a16="http://schemas.microsoft.com/office/drawing/2014/main" id="{1C2815AB-87C6-E348-B4D1-2C4265DF11B1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3321" name="標題 1">
            <a:extLst>
              <a:ext uri="{FF2B5EF4-FFF2-40B4-BE49-F238E27FC236}">
                <a16:creationId xmlns:a16="http://schemas.microsoft.com/office/drawing/2014/main" id="{413A8E71-2268-55C0-4B33-5C222C0B7C0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1020763" y="3903663"/>
            <a:ext cx="711835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新竹市立光武國民中學</a:t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學年度第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95" name="副標題 2">
            <a:extLst>
              <a:ext uri="{FF2B5EF4-FFF2-40B4-BE49-F238E27FC236}">
                <a16:creationId xmlns:a16="http://schemas.microsoft.com/office/drawing/2014/main" id="{8CEAFD03-2E85-6E45-A645-8231FFD44E2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365125"/>
            <a:ext cx="1965325" cy="420688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zh-TW" altLang="zh-TW" sz="3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家長座談會Q&amp;A</a:t>
            </a:r>
            <a:endParaRPr lang="zh-TW" altLang="en-US" sz="3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4" name="直接连接符 11">
            <a:extLst>
              <a:ext uri="{FF2B5EF4-FFF2-40B4-BE49-F238E27FC236}">
                <a16:creationId xmlns:a16="http://schemas.microsoft.com/office/drawing/2014/main" id="{BAD8E9AC-A376-9F45-9328-F10F3E050131}"/>
              </a:ext>
            </a:extLst>
          </p:cNvPr>
          <p:cNvCxnSpPr/>
          <p:nvPr/>
        </p:nvCxnSpPr>
        <p:spPr>
          <a:xfrm>
            <a:off x="2116138" y="3840163"/>
            <a:ext cx="6048375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12">
            <a:extLst>
              <a:ext uri="{FF2B5EF4-FFF2-40B4-BE49-F238E27FC236}">
                <a16:creationId xmlns:a16="http://schemas.microsoft.com/office/drawing/2014/main" id="{7072FD46-F50E-104E-918A-394308C2A750}"/>
              </a:ext>
            </a:extLst>
          </p:cNvPr>
          <p:cNvCxnSpPr/>
          <p:nvPr/>
        </p:nvCxnSpPr>
        <p:spPr>
          <a:xfrm>
            <a:off x="755650" y="5357813"/>
            <a:ext cx="456565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5" name="文本框 2">
            <a:extLst>
              <a:ext uri="{FF2B5EF4-FFF2-40B4-BE49-F238E27FC236}">
                <a16:creationId xmlns:a16="http://schemas.microsoft.com/office/drawing/2014/main" id="{A6DB5D36-055F-4938-F255-A34790136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1346200"/>
            <a:ext cx="19986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CN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endParaRPr lang="zh-CN" altLang="en-US" sz="5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A087328-ACEF-BB4D-84C8-D082FBA47AD7}"/>
              </a:ext>
            </a:extLst>
          </p:cNvPr>
          <p:cNvSpPr/>
          <p:nvPr/>
        </p:nvSpPr>
        <p:spPr>
          <a:xfrm>
            <a:off x="5507038" y="5157788"/>
            <a:ext cx="2087562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家長座談會Q&amp;A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35" name="一般五邊形 34">
            <a:extLst>
              <a:ext uri="{FF2B5EF4-FFF2-40B4-BE49-F238E27FC236}">
                <a16:creationId xmlns:a16="http://schemas.microsoft.com/office/drawing/2014/main" id="{FF636E2E-9F16-A349-9BFB-D8456066934C}"/>
              </a:ext>
            </a:extLst>
          </p:cNvPr>
          <p:cNvSpPr/>
          <p:nvPr/>
        </p:nvSpPr>
        <p:spPr>
          <a:xfrm rot="20833917">
            <a:off x="7702550" y="3200400"/>
            <a:ext cx="874713" cy="83185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5DF52ADC-F775-3E4B-AD9A-E2252EE78806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6E96F466-EBE2-F244-9439-E275FD14A193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8026627C-63D1-1846-BE48-4A8B141009FD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3556" name="文字方塊 4">
            <a:extLst>
              <a:ext uri="{FF2B5EF4-FFF2-40B4-BE49-F238E27FC236}">
                <a16:creationId xmlns:a16="http://schemas.microsoft.com/office/drawing/2014/main" id="{67D3F2EB-380E-63F8-477E-3341504F2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990600"/>
            <a:ext cx="729297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Q8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just"/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藝能科目的作業可否於會考後再繳交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煩請教務處協助告知藝能科老師</a:t>
            </a:r>
            <a:r>
              <a:rPr lang="zh-TW" altLang="zh-TW" sz="3200" dirty="0">
                <a:effectLst/>
              </a:rPr>
              <a:t> </a:t>
            </a:r>
            <a:endParaRPr lang="zh-TW" altLang="zh-TW" sz="3200" dirty="0"/>
          </a:p>
        </p:txBody>
      </p:sp>
      <p:sp>
        <p:nvSpPr>
          <p:cNvPr id="23557" name="文字方塊 5">
            <a:extLst>
              <a:ext uri="{FF2B5EF4-FFF2-40B4-BE49-F238E27FC236}">
                <a16:creationId xmlns:a16="http://schemas.microsoft.com/office/drawing/2014/main" id="{9B75164B-E669-6F7A-C47E-B2B2BA79B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388" y="4820960"/>
            <a:ext cx="8651875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A8</a:t>
            </a:r>
            <a:r>
              <a:rPr lang="zh-TW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zh-TW" altLang="zh-TW" sz="2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會進到各領域會議進行相關說明。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zh-TW" altLang="zh-TW" sz="3200" kern="100" dirty="0">
              <a:solidFill>
                <a:schemeClr val="bg1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09F812B-D489-AB45-87EA-94A869649F83}"/>
              </a:ext>
            </a:extLst>
          </p:cNvPr>
          <p:cNvSpPr/>
          <p:nvPr/>
        </p:nvSpPr>
        <p:spPr>
          <a:xfrm>
            <a:off x="8133373" y="620713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sz="1600" b="1" kern="0" dirty="0">
                <a:solidFill>
                  <a:schemeClr val="bg1"/>
                </a:solidFill>
                <a:latin typeface="Calibri"/>
                <a:ea typeface="新細明體" charset="-120"/>
                <a:cs typeface="Times New Roman"/>
              </a:rPr>
              <a:t>304</a:t>
            </a:r>
            <a:endParaRPr lang="zh-TW" altLang="zh-TW" sz="1600" b="1" kern="100" dirty="0">
              <a:solidFill>
                <a:schemeClr val="bg1"/>
              </a:solidFill>
              <a:latin typeface="Calibri"/>
              <a:ea typeface="新細明體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B5D0835F-8594-C344-A834-7AF39F31BFE6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B2DE7093-3B60-6A40-B5A7-E050F4398C09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3A0DB045-3D43-6548-A3FF-31F99E965CBA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4580" name="文字方塊 4">
            <a:extLst>
              <a:ext uri="{FF2B5EF4-FFF2-40B4-BE49-F238E27FC236}">
                <a16:creationId xmlns:a16="http://schemas.microsoft.com/office/drawing/2014/main" id="{53BFABE1-D734-7182-698C-4FEDB4CDA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990600"/>
            <a:ext cx="75057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Q9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學科的授課時數不足，主題課程可以不要在國三進行。</a:t>
            </a:r>
            <a:r>
              <a:rPr lang="zh-TW" altLang="zh-TW" sz="3200" dirty="0">
                <a:effectLst/>
              </a:rPr>
              <a:t> </a:t>
            </a:r>
            <a:endParaRPr lang="en-US" altLang="zh-TW" sz="3200" dirty="0"/>
          </a:p>
        </p:txBody>
      </p:sp>
      <p:sp>
        <p:nvSpPr>
          <p:cNvPr id="24581" name="文字方塊 5">
            <a:extLst>
              <a:ext uri="{FF2B5EF4-FFF2-40B4-BE49-F238E27FC236}">
                <a16:creationId xmlns:a16="http://schemas.microsoft.com/office/drawing/2014/main" id="{BA6A93C8-5227-1D23-EEB1-632AF6C81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28" y="4698404"/>
            <a:ext cx="8651875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A9</a:t>
            </a:r>
            <a:r>
              <a:rPr lang="zh-TW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zh-TW" altLang="zh-TW" sz="2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部定課程的學科授課時數皆按照教育部規定進行。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en-US" altLang="zh-TW" sz="3200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7B5DD66-655E-C941-85F7-B64B5B2A1A66}"/>
              </a:ext>
            </a:extLst>
          </p:cNvPr>
          <p:cNvSpPr/>
          <p:nvPr/>
        </p:nvSpPr>
        <p:spPr>
          <a:xfrm>
            <a:off x="8133373" y="620713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sz="1600" b="1" kern="0" dirty="0">
                <a:solidFill>
                  <a:schemeClr val="bg1"/>
                </a:solidFill>
                <a:latin typeface="Calibri"/>
                <a:ea typeface="新細明體" charset="-120"/>
                <a:cs typeface="Times New Roman"/>
              </a:rPr>
              <a:t>305</a:t>
            </a:r>
            <a:endParaRPr lang="zh-TW" altLang="zh-TW" sz="1600" b="1" kern="100" dirty="0">
              <a:solidFill>
                <a:schemeClr val="bg1"/>
              </a:solidFill>
              <a:latin typeface="Calibri"/>
              <a:ea typeface="新細明體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523B054F-6293-2D4D-A328-A58B1EBB68C1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51359B97-F7E0-9541-9CD4-6CDB9D641DEA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82F29A26-9FB9-2E47-A189-778C18F24221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5604" name="文字方塊 4">
            <a:extLst>
              <a:ext uri="{FF2B5EF4-FFF2-40B4-BE49-F238E27FC236}">
                <a16:creationId xmlns:a16="http://schemas.microsoft.com/office/drawing/2014/main" id="{AEC48A40-FAB2-BA27-1985-4932C7BDF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364" y="458433"/>
            <a:ext cx="7292975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Q10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just"/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第一次試模擬結果不如預期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.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輔導老師傳達可填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”2”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個夢幻志願可能會壓縮前五志願的額度，能否請校方明確指示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”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夢幻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”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志願是否可填？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第二次試模擬為何仍是採計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1~4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冊模考成績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?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zh-TW" sz="2800" dirty="0"/>
          </a:p>
        </p:txBody>
      </p:sp>
      <p:sp>
        <p:nvSpPr>
          <p:cNvPr id="25605" name="文字方塊 5">
            <a:extLst>
              <a:ext uri="{FF2B5EF4-FFF2-40B4-BE49-F238E27FC236}">
                <a16:creationId xmlns:a16="http://schemas.microsoft.com/office/drawing/2014/main" id="{D7BC2440-BA28-BF9C-C928-5F18637E0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2" y="4338158"/>
            <a:ext cx="865187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A10</a:t>
            </a:r>
            <a:r>
              <a:rPr lang="zh-TW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zh-TW" altLang="zh-TW" sz="2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zh-TW" altLang="zh-TW" sz="26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會考後的志願選填，可有</a:t>
            </a:r>
            <a:r>
              <a:rPr lang="en-US" altLang="zh-TW" sz="26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1-2</a:t>
            </a:r>
            <a:r>
              <a:rPr lang="zh-TW" altLang="zh-TW" sz="26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個夢幻志願，但此志願並非遙不可及的，而是以自己的落點往前推；此次的模擬選填是全體學生都有進行，故選填結果不如預期。</a:t>
            </a:r>
            <a:endParaRPr lang="zh-TW" altLang="zh-TW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zh-TW" altLang="zh-TW" sz="26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第二次模擬選填仍以</a:t>
            </a:r>
            <a:r>
              <a:rPr lang="en-US" altLang="zh-TW" sz="26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1-4</a:t>
            </a:r>
            <a:r>
              <a:rPr lang="zh-TW" altLang="zh-TW" sz="26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冊成績進行才能比較出選填過程中的差異。</a:t>
            </a:r>
            <a:endParaRPr lang="zh-TW" altLang="zh-TW" sz="2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B347BFD-D447-8A4E-8134-FE938B2D41C3}"/>
              </a:ext>
            </a:extLst>
          </p:cNvPr>
          <p:cNvSpPr/>
          <p:nvPr/>
        </p:nvSpPr>
        <p:spPr>
          <a:xfrm>
            <a:off x="8085284" y="620713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b="1" kern="0" dirty="0">
                <a:solidFill>
                  <a:schemeClr val="bg1"/>
                </a:solidFill>
                <a:ea typeface="新細明體" charset="-120"/>
              </a:rPr>
              <a:t>313</a:t>
            </a:r>
            <a:endParaRPr lang="zh-TW" altLang="zh-TW" sz="1600" b="1" kern="100" dirty="0">
              <a:solidFill>
                <a:schemeClr val="bg1"/>
              </a:solidFill>
              <a:latin typeface="Calibri"/>
              <a:ea typeface="新細明體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一般五邊形 2">
            <a:extLst>
              <a:ext uri="{FF2B5EF4-FFF2-40B4-BE49-F238E27FC236}">
                <a16:creationId xmlns:a16="http://schemas.microsoft.com/office/drawing/2014/main" id="{1E9957CE-767A-0C4B-BF90-BB6243595599}"/>
              </a:ext>
            </a:extLst>
          </p:cNvPr>
          <p:cNvSpPr/>
          <p:nvPr/>
        </p:nvSpPr>
        <p:spPr>
          <a:xfrm rot="1062047">
            <a:off x="6927850" y="173038"/>
            <a:ext cx="1890713" cy="180022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2530" name="標題 1">
            <a:extLst>
              <a:ext uri="{FF2B5EF4-FFF2-40B4-BE49-F238E27FC236}">
                <a16:creationId xmlns:a16="http://schemas.microsoft.com/office/drawing/2014/main" id="{A1317FE4-A052-9C28-D439-DA6E0647123E}"/>
              </a:ext>
            </a:extLst>
          </p:cNvPr>
          <p:cNvSpPr txBox="1">
            <a:spLocks/>
          </p:cNvSpPr>
          <p:nvPr/>
        </p:nvSpPr>
        <p:spPr bwMode="auto">
          <a:xfrm>
            <a:off x="7213600" y="858838"/>
            <a:ext cx="1547813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kumimoji="0" lang="zh-TW" altLang="en-US" sz="3000">
                <a:solidFill>
                  <a:schemeClr val="bg1"/>
                </a:solidFill>
                <a:latin typeface="Calibri Light" panose="020F0302020204030204" pitchFamily="34" charset="0"/>
                <a:ea typeface="Microsoft YaHei" panose="020B0503020204020204" pitchFamily="34" charset="-122"/>
              </a:rPr>
              <a:t>學務處</a:t>
            </a:r>
          </a:p>
        </p:txBody>
      </p:sp>
      <p:sp>
        <p:nvSpPr>
          <p:cNvPr id="5" name="六边形 15">
            <a:extLst>
              <a:ext uri="{FF2B5EF4-FFF2-40B4-BE49-F238E27FC236}">
                <a16:creationId xmlns:a16="http://schemas.microsoft.com/office/drawing/2014/main" id="{BB64A77F-A141-514E-8528-8A5622C6803E}"/>
              </a:ext>
            </a:extLst>
          </p:cNvPr>
          <p:cNvSpPr/>
          <p:nvPr/>
        </p:nvSpPr>
        <p:spPr>
          <a:xfrm rot="2458869">
            <a:off x="6921500" y="304800"/>
            <a:ext cx="1909763" cy="1619250"/>
          </a:xfrm>
          <a:prstGeom prst="hexagon">
            <a:avLst/>
          </a:prstGeom>
          <a:noFill/>
          <a:ln>
            <a:solidFill>
              <a:srgbClr val="1BA0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一般五邊形 5">
            <a:extLst>
              <a:ext uri="{FF2B5EF4-FFF2-40B4-BE49-F238E27FC236}">
                <a16:creationId xmlns:a16="http://schemas.microsoft.com/office/drawing/2014/main" id="{825217B9-8F2B-C641-8C07-DDAAEAF5614F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一般五邊形 6">
            <a:extLst>
              <a:ext uri="{FF2B5EF4-FFF2-40B4-BE49-F238E27FC236}">
                <a16:creationId xmlns:a16="http://schemas.microsoft.com/office/drawing/2014/main" id="{7BF6305C-CCED-6048-A1E9-984DFB4FBF0F}"/>
              </a:ext>
            </a:extLst>
          </p:cNvPr>
          <p:cNvSpPr/>
          <p:nvPr/>
        </p:nvSpPr>
        <p:spPr>
          <a:xfrm rot="1082309">
            <a:off x="5686425" y="1241425"/>
            <a:ext cx="1179513" cy="1123950"/>
          </a:xfrm>
          <a:prstGeom prst="pent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一般五邊形 7">
            <a:extLst>
              <a:ext uri="{FF2B5EF4-FFF2-40B4-BE49-F238E27FC236}">
                <a16:creationId xmlns:a16="http://schemas.microsoft.com/office/drawing/2014/main" id="{A7BE6692-9C33-0749-83A5-C3A197851CD1}"/>
              </a:ext>
            </a:extLst>
          </p:cNvPr>
          <p:cNvSpPr/>
          <p:nvPr/>
        </p:nvSpPr>
        <p:spPr>
          <a:xfrm rot="20833917">
            <a:off x="5638800" y="2182813"/>
            <a:ext cx="1179513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一般五邊形 8">
            <a:extLst>
              <a:ext uri="{FF2B5EF4-FFF2-40B4-BE49-F238E27FC236}">
                <a16:creationId xmlns:a16="http://schemas.microsoft.com/office/drawing/2014/main" id="{53643F42-A124-7244-9B2F-8CB06147A2E1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F38C8DC3-943D-0340-BDB2-7D9DA64E3656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一般五邊形 9">
            <a:extLst>
              <a:ext uri="{FF2B5EF4-FFF2-40B4-BE49-F238E27FC236}">
                <a16:creationId xmlns:a16="http://schemas.microsoft.com/office/drawing/2014/main" id="{3CF09324-DCFB-644B-847B-EFEAFA9DF506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FEA748CA-A886-0241-ACC5-B4979B8C117E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31039571-2EB0-D541-9B38-5F56C0F18BD1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7653" name="文字方塊 4">
            <a:extLst>
              <a:ext uri="{FF2B5EF4-FFF2-40B4-BE49-F238E27FC236}">
                <a16:creationId xmlns:a16="http://schemas.microsoft.com/office/drawing/2014/main" id="{D3121FFA-17CF-847A-7ED8-FF23888D0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620713"/>
            <a:ext cx="7221538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Q11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請學校召募志工或自願家長擔任校門口的交通指導，由學生來擔任有安全的顧慮。</a:t>
            </a:r>
            <a:r>
              <a:rPr lang="zh-TW" altLang="zh-TW" sz="3200" dirty="0">
                <a:effectLst/>
              </a:rPr>
              <a:t> 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654" name="文字方塊 5">
            <a:extLst>
              <a:ext uri="{FF2B5EF4-FFF2-40B4-BE49-F238E27FC236}">
                <a16:creationId xmlns:a16="http://schemas.microsoft.com/office/drawing/2014/main" id="{4C05F768-51E6-3533-E6DD-52867F3DD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668" y="4483468"/>
            <a:ext cx="758666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A11</a:t>
            </a:r>
            <a:r>
              <a:rPr lang="zh-TW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0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本學期已取消學生交通導護措施，交通志工的募集已實施多年，也希望家長們多支持交通志工。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en-US" altLang="zh-TW" sz="32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CD978F7-DEBE-7942-B2F1-BC581343FC2C}"/>
              </a:ext>
            </a:extLst>
          </p:cNvPr>
          <p:cNvSpPr/>
          <p:nvPr/>
        </p:nvSpPr>
        <p:spPr>
          <a:xfrm>
            <a:off x="8133374" y="620713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sz="1600" b="1" kern="100" dirty="0">
                <a:solidFill>
                  <a:schemeClr val="bg1"/>
                </a:solidFill>
                <a:latin typeface="Calibri"/>
                <a:ea typeface="新細明體"/>
                <a:cs typeface="Times New Roman"/>
              </a:rPr>
              <a:t>106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F4E78DDC-205B-7F43-894F-602AA4EBCAA2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一般五邊形 9">
            <a:extLst>
              <a:ext uri="{FF2B5EF4-FFF2-40B4-BE49-F238E27FC236}">
                <a16:creationId xmlns:a16="http://schemas.microsoft.com/office/drawing/2014/main" id="{9D3B0EEC-3ECB-B64B-BA9E-E0F724F8FAAF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B8E972E0-61ED-984A-8104-A246DB687CB5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55650E81-8863-FE4E-BDF1-2F5804DBD0E7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8677" name="文字方塊 4">
            <a:extLst>
              <a:ext uri="{FF2B5EF4-FFF2-40B4-BE49-F238E27FC236}">
                <a16:creationId xmlns:a16="http://schemas.microsoft.com/office/drawing/2014/main" id="{5D77FA4D-35F5-FAF0-4B2D-7420CF82E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376238"/>
            <a:ext cx="761523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Q12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just"/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營養午餐建議取消素食日，緣孩子均值成長期之故。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A531906-7AD5-AE47-BD85-ED242F2BA028}"/>
              </a:ext>
            </a:extLst>
          </p:cNvPr>
          <p:cNvSpPr txBox="1"/>
          <p:nvPr/>
        </p:nvSpPr>
        <p:spPr>
          <a:xfrm>
            <a:off x="468313" y="4464050"/>
            <a:ext cx="8494712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  <a:t>A12</a:t>
            </a:r>
            <a:r>
              <a:rPr lang="zh-TW" altLang="zh-TW" sz="3000" b="1" dirty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b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</a:br>
            <a:r>
              <a:rPr lang="zh-TW" altLang="en-US" sz="3200" dirty="0">
                <a:solidFill>
                  <a:schemeClr val="bg1"/>
                </a:solidFill>
                <a:latin typeface="BiauKai" panose="02010601000101010101" pitchFamily="2" charset="-120"/>
                <a:ea typeface="BiauKai" panose="02010601000101010101" pitchFamily="2" charset="-120"/>
              </a:rPr>
              <a:t>為配合中央一週一日蔬食環保餐政策，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新竹市政府規定一週一蔬食</a:t>
            </a:r>
            <a:r>
              <a:rPr lang="zh-TW" altLang="en-US" sz="3200" kern="0" dirty="0">
                <a:solidFill>
                  <a:schemeClr val="bg1"/>
                </a:solidFill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。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營養師在蔬食日也都有兼顧營養配置，請家長放心。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en-US" altLang="zh-TW" sz="32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1F4ED5-88FA-A348-A02D-8A6E27EF27DC}"/>
              </a:ext>
            </a:extLst>
          </p:cNvPr>
          <p:cNvSpPr/>
          <p:nvPr/>
        </p:nvSpPr>
        <p:spPr>
          <a:xfrm>
            <a:off x="8133374" y="620713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sz="1600" b="1" kern="100" dirty="0">
                <a:solidFill>
                  <a:schemeClr val="bg1"/>
                </a:solidFill>
                <a:latin typeface="Calibri"/>
                <a:ea typeface="新細明體"/>
                <a:cs typeface="Times New Roman"/>
              </a:rPr>
              <a:t>208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F4E78DDC-205B-7F43-894F-602AA4EBCAA2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一般五邊形 9">
            <a:extLst>
              <a:ext uri="{FF2B5EF4-FFF2-40B4-BE49-F238E27FC236}">
                <a16:creationId xmlns:a16="http://schemas.microsoft.com/office/drawing/2014/main" id="{9D3B0EEC-3ECB-B64B-BA9E-E0F724F8FAAF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B8E972E0-61ED-984A-8104-A246DB687CB5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55650E81-8863-FE4E-BDF1-2F5804DBD0E7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8677" name="文字方塊 4">
            <a:extLst>
              <a:ext uri="{FF2B5EF4-FFF2-40B4-BE49-F238E27FC236}">
                <a16:creationId xmlns:a16="http://schemas.microsoft.com/office/drawing/2014/main" id="{5D77FA4D-35F5-FAF0-4B2D-7420CF82E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376238"/>
            <a:ext cx="76152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Q13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just"/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建議取消強制穿著制服和揹書包之規定。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A531906-7AD5-AE47-BD85-ED242F2BA028}"/>
              </a:ext>
            </a:extLst>
          </p:cNvPr>
          <p:cNvSpPr txBox="1"/>
          <p:nvPr/>
        </p:nvSpPr>
        <p:spPr>
          <a:xfrm>
            <a:off x="468313" y="4550631"/>
            <a:ext cx="8494712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  <a:t>A13</a:t>
            </a:r>
            <a:r>
              <a:rPr lang="zh-TW" altLang="zh-TW" sz="3000" b="1" dirty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b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</a:b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制服</a:t>
            </a:r>
            <a:r>
              <a:rPr lang="zh-TW" altLang="en-US" sz="3200" kern="0" dirty="0">
                <a:solidFill>
                  <a:schemeClr val="bg1"/>
                </a:solidFill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書包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之規定是由服裝儀容委員會共同決議，是經過全校普查及家長回饋所共同凝聚的共識，感謝建議。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en-US" altLang="zh-TW" sz="32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1F4ED5-88FA-A348-A02D-8A6E27EF27DC}"/>
              </a:ext>
            </a:extLst>
          </p:cNvPr>
          <p:cNvSpPr/>
          <p:nvPr/>
        </p:nvSpPr>
        <p:spPr>
          <a:xfrm>
            <a:off x="8133374" y="620713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sz="1600" b="1" kern="100" dirty="0">
                <a:solidFill>
                  <a:schemeClr val="bg1"/>
                </a:solidFill>
                <a:latin typeface="Calibri"/>
                <a:ea typeface="新細明體"/>
                <a:cs typeface="Times New Roman"/>
              </a:rPr>
              <a:t>208</a:t>
            </a:r>
          </a:p>
        </p:txBody>
      </p:sp>
    </p:spTree>
    <p:extLst>
      <p:ext uri="{BB962C8B-B14F-4D97-AF65-F5344CB8AC3E}">
        <p14:creationId xmlns:p14="http://schemas.microsoft.com/office/powerpoint/2010/main" val="412827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F4E78DDC-205B-7F43-894F-602AA4EBCAA2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一般五邊形 9">
            <a:extLst>
              <a:ext uri="{FF2B5EF4-FFF2-40B4-BE49-F238E27FC236}">
                <a16:creationId xmlns:a16="http://schemas.microsoft.com/office/drawing/2014/main" id="{9D3B0EEC-3ECB-B64B-BA9E-E0F724F8FAAF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B8E972E0-61ED-984A-8104-A246DB687CB5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55650E81-8863-FE4E-BDF1-2F5804DBD0E7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8677" name="文字方塊 4">
            <a:extLst>
              <a:ext uri="{FF2B5EF4-FFF2-40B4-BE49-F238E27FC236}">
                <a16:creationId xmlns:a16="http://schemas.microsoft.com/office/drawing/2014/main" id="{5D77FA4D-35F5-FAF0-4B2D-7420CF82E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376238"/>
            <a:ext cx="7615238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Q14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just"/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畢業考至會考期間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/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1.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是否可請假（溫書假）？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2.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會考前一週是否有集體在家的溫書假</a:t>
            </a:r>
            <a:r>
              <a:rPr lang="zh-TW" altLang="zh-TW" sz="3200" dirty="0">
                <a:effectLst/>
              </a:rPr>
              <a:t> 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A531906-7AD5-AE47-BD85-ED242F2BA028}"/>
              </a:ext>
            </a:extLst>
          </p:cNvPr>
          <p:cNvSpPr txBox="1"/>
          <p:nvPr/>
        </p:nvSpPr>
        <p:spPr>
          <a:xfrm>
            <a:off x="468313" y="4334232"/>
            <a:ext cx="8494712" cy="252376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  <a:t>A14</a:t>
            </a:r>
            <a:r>
              <a:rPr lang="zh-TW" altLang="zh-TW" sz="3000" b="1" dirty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b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</a:b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依據</a:t>
            </a:r>
            <a:r>
              <a:rPr lang="zh-TW" altLang="en-US" sz="3200" kern="0" dirty="0">
                <a:solidFill>
                  <a:schemeClr val="bg1"/>
                </a:solidFill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學生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請假辦法中沒有溫書假的假別</a:t>
            </a:r>
            <a:r>
              <a:rPr lang="zh-TW" altLang="en-US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。以往經驗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建議孩子們在最後</a:t>
            </a:r>
            <a:r>
              <a:rPr lang="zh-TW" altLang="en-US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衝刺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時</a:t>
            </a:r>
            <a:r>
              <a:rPr lang="zh-TW" altLang="en-US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段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，維持學校的正常作息和留意</a:t>
            </a:r>
            <a:r>
              <a:rPr lang="zh-TW" altLang="en-US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教師提供之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最新升學訊息</a:t>
            </a:r>
            <a:r>
              <a:rPr lang="zh-TW" altLang="en-US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的表現更佳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。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en-US" altLang="zh-TW" sz="32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1F4ED5-88FA-A348-A02D-8A6E27EF27DC}"/>
              </a:ext>
            </a:extLst>
          </p:cNvPr>
          <p:cNvSpPr/>
          <p:nvPr/>
        </p:nvSpPr>
        <p:spPr>
          <a:xfrm>
            <a:off x="8133374" y="620713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sz="1600" b="1" kern="100" dirty="0">
                <a:solidFill>
                  <a:schemeClr val="bg1"/>
                </a:solidFill>
                <a:latin typeface="Calibri"/>
                <a:ea typeface="新細明體"/>
                <a:cs typeface="Times New Roman"/>
              </a:rPr>
              <a:t>206</a:t>
            </a:r>
          </a:p>
        </p:txBody>
      </p:sp>
    </p:spTree>
    <p:extLst>
      <p:ext uri="{BB962C8B-B14F-4D97-AF65-F5344CB8AC3E}">
        <p14:creationId xmlns:p14="http://schemas.microsoft.com/office/powerpoint/2010/main" val="839959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一般五邊形 2">
            <a:extLst>
              <a:ext uri="{FF2B5EF4-FFF2-40B4-BE49-F238E27FC236}">
                <a16:creationId xmlns:a16="http://schemas.microsoft.com/office/drawing/2014/main" id="{4216B295-AD3E-DE49-94FC-14576FEBC1AF}"/>
              </a:ext>
            </a:extLst>
          </p:cNvPr>
          <p:cNvSpPr/>
          <p:nvPr/>
        </p:nvSpPr>
        <p:spPr>
          <a:xfrm rot="1062047">
            <a:off x="6927850" y="173038"/>
            <a:ext cx="1890713" cy="180022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6626" name="標題 1">
            <a:extLst>
              <a:ext uri="{FF2B5EF4-FFF2-40B4-BE49-F238E27FC236}">
                <a16:creationId xmlns:a16="http://schemas.microsoft.com/office/drawing/2014/main" id="{5A14693A-DC9E-FBB6-CFE5-89FA97A342B6}"/>
              </a:ext>
            </a:extLst>
          </p:cNvPr>
          <p:cNvSpPr txBox="1">
            <a:spLocks/>
          </p:cNvSpPr>
          <p:nvPr/>
        </p:nvSpPr>
        <p:spPr bwMode="auto">
          <a:xfrm>
            <a:off x="7213600" y="858838"/>
            <a:ext cx="1547813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kumimoji="0" lang="zh-TW" altLang="en-US" sz="3000" dirty="0">
                <a:solidFill>
                  <a:schemeClr val="bg1"/>
                </a:solidFill>
                <a:latin typeface="Calibri Light" panose="020F0302020204030204" pitchFamily="34" charset="0"/>
                <a:ea typeface="Microsoft YaHei" panose="020B0503020204020204" pitchFamily="34" charset="-122"/>
              </a:rPr>
              <a:t>輔導處</a:t>
            </a:r>
          </a:p>
        </p:txBody>
      </p:sp>
      <p:sp>
        <p:nvSpPr>
          <p:cNvPr id="5" name="六边形 15">
            <a:extLst>
              <a:ext uri="{FF2B5EF4-FFF2-40B4-BE49-F238E27FC236}">
                <a16:creationId xmlns:a16="http://schemas.microsoft.com/office/drawing/2014/main" id="{2B2ADBE4-4971-5D40-B7CE-E75D08C14865}"/>
              </a:ext>
            </a:extLst>
          </p:cNvPr>
          <p:cNvSpPr/>
          <p:nvPr/>
        </p:nvSpPr>
        <p:spPr>
          <a:xfrm rot="2458869">
            <a:off x="6921500" y="304800"/>
            <a:ext cx="1909763" cy="1619250"/>
          </a:xfrm>
          <a:prstGeom prst="hexagon">
            <a:avLst/>
          </a:prstGeom>
          <a:noFill/>
          <a:ln>
            <a:solidFill>
              <a:srgbClr val="1BA0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一般五邊形 5">
            <a:extLst>
              <a:ext uri="{FF2B5EF4-FFF2-40B4-BE49-F238E27FC236}">
                <a16:creationId xmlns:a16="http://schemas.microsoft.com/office/drawing/2014/main" id="{A45001B7-6B31-3F4E-8A53-A5DEEF5C77EA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一般五邊形 6">
            <a:extLst>
              <a:ext uri="{FF2B5EF4-FFF2-40B4-BE49-F238E27FC236}">
                <a16:creationId xmlns:a16="http://schemas.microsoft.com/office/drawing/2014/main" id="{447B1B04-243F-C841-8EF1-6536BF8F6569}"/>
              </a:ext>
            </a:extLst>
          </p:cNvPr>
          <p:cNvSpPr/>
          <p:nvPr/>
        </p:nvSpPr>
        <p:spPr>
          <a:xfrm rot="1082309">
            <a:off x="5686425" y="1241425"/>
            <a:ext cx="1179513" cy="1123950"/>
          </a:xfrm>
          <a:prstGeom prst="pent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一般五邊形 7">
            <a:extLst>
              <a:ext uri="{FF2B5EF4-FFF2-40B4-BE49-F238E27FC236}">
                <a16:creationId xmlns:a16="http://schemas.microsoft.com/office/drawing/2014/main" id="{0C9DAA2E-71BF-D547-9E2D-5A154D02FCA8}"/>
              </a:ext>
            </a:extLst>
          </p:cNvPr>
          <p:cNvSpPr/>
          <p:nvPr/>
        </p:nvSpPr>
        <p:spPr>
          <a:xfrm rot="20833917">
            <a:off x="5638800" y="2182813"/>
            <a:ext cx="1179513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一般五邊形 8">
            <a:extLst>
              <a:ext uri="{FF2B5EF4-FFF2-40B4-BE49-F238E27FC236}">
                <a16:creationId xmlns:a16="http://schemas.microsoft.com/office/drawing/2014/main" id="{7109BE2D-49C3-B940-A5A0-B95F1BB75D58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7786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F4E78DDC-205B-7F43-894F-602AA4EBCAA2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一般五邊形 9">
            <a:extLst>
              <a:ext uri="{FF2B5EF4-FFF2-40B4-BE49-F238E27FC236}">
                <a16:creationId xmlns:a16="http://schemas.microsoft.com/office/drawing/2014/main" id="{9D3B0EEC-3ECB-B64B-BA9E-E0F724F8FAAF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B8E972E0-61ED-984A-8104-A246DB687CB5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55650E81-8863-FE4E-BDF1-2F5804DBD0E7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8677" name="文字方塊 4">
            <a:extLst>
              <a:ext uri="{FF2B5EF4-FFF2-40B4-BE49-F238E27FC236}">
                <a16:creationId xmlns:a16="http://schemas.microsoft.com/office/drawing/2014/main" id="{5D77FA4D-35F5-FAF0-4B2D-7420CF82E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376238"/>
            <a:ext cx="761523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Q15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just"/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學校對於會考考差的同學是否有配套或紓壓的管道方式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?</a:t>
            </a:r>
            <a:r>
              <a:rPr lang="zh-TW" altLang="zh-TW" sz="3200" dirty="0">
                <a:effectLst/>
              </a:rPr>
              <a:t> 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A531906-7AD5-AE47-BD85-ED242F2BA028}"/>
              </a:ext>
            </a:extLst>
          </p:cNvPr>
          <p:cNvSpPr txBox="1"/>
          <p:nvPr/>
        </p:nvSpPr>
        <p:spPr>
          <a:xfrm>
            <a:off x="468313" y="4464050"/>
            <a:ext cx="8494712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  <a:t>A15</a:t>
            </a:r>
            <a:r>
              <a:rPr lang="zh-TW" altLang="zh-TW" sz="3000" b="1" dirty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b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</a:b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輔導處有辦理國三會考壓力調適講座，讓孩子學習壓力調適的方法。如果孩子有需要找人談談，也可以到輔導處找輔導老師。</a:t>
            </a:r>
            <a:endParaRPr lang="zh-TW" altLang="zh-TW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1F4ED5-88FA-A348-A02D-8A6E27EF27DC}"/>
              </a:ext>
            </a:extLst>
          </p:cNvPr>
          <p:cNvSpPr/>
          <p:nvPr/>
        </p:nvSpPr>
        <p:spPr>
          <a:xfrm>
            <a:off x="8133374" y="620713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sz="1600" b="1" kern="100" dirty="0">
                <a:solidFill>
                  <a:schemeClr val="bg1"/>
                </a:solidFill>
                <a:latin typeface="Calibri"/>
                <a:ea typeface="新細明體"/>
                <a:cs typeface="Times New Roman"/>
              </a:rPr>
              <a:t>302</a:t>
            </a:r>
          </a:p>
        </p:txBody>
      </p:sp>
    </p:spTree>
    <p:extLst>
      <p:ext uri="{BB962C8B-B14F-4D97-AF65-F5344CB8AC3E}">
        <p14:creationId xmlns:p14="http://schemas.microsoft.com/office/powerpoint/2010/main" val="31316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一般五邊形 12">
            <a:extLst>
              <a:ext uri="{FF2B5EF4-FFF2-40B4-BE49-F238E27FC236}">
                <a16:creationId xmlns:a16="http://schemas.microsoft.com/office/drawing/2014/main" id="{8EBB4EBE-24DF-9E43-A515-0B09D996CF2E}"/>
              </a:ext>
            </a:extLst>
          </p:cNvPr>
          <p:cNvSpPr/>
          <p:nvPr/>
        </p:nvSpPr>
        <p:spPr>
          <a:xfrm rot="1062047">
            <a:off x="6927850" y="173038"/>
            <a:ext cx="1890713" cy="180022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338" name="標題 1">
            <a:extLst>
              <a:ext uri="{FF2B5EF4-FFF2-40B4-BE49-F238E27FC236}">
                <a16:creationId xmlns:a16="http://schemas.microsoft.com/office/drawing/2014/main" id="{C6F90CCD-022A-8053-B037-2DC463C9D2CC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xfrm>
            <a:off x="7308850" y="908050"/>
            <a:ext cx="1547813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en-US" sz="3000" b="1">
                <a:solidFill>
                  <a:schemeClr val="bg1"/>
                </a:solidFill>
              </a:rPr>
              <a:t>教務處</a:t>
            </a:r>
          </a:p>
        </p:txBody>
      </p:sp>
      <p:sp>
        <p:nvSpPr>
          <p:cNvPr id="8" name="六边形 15">
            <a:extLst>
              <a:ext uri="{FF2B5EF4-FFF2-40B4-BE49-F238E27FC236}">
                <a16:creationId xmlns:a16="http://schemas.microsoft.com/office/drawing/2014/main" id="{07BEBA76-B1E8-0546-BC5E-FA134F27172E}"/>
              </a:ext>
            </a:extLst>
          </p:cNvPr>
          <p:cNvSpPr/>
          <p:nvPr/>
        </p:nvSpPr>
        <p:spPr>
          <a:xfrm rot="2458869">
            <a:off x="6921500" y="304800"/>
            <a:ext cx="1909763" cy="1619250"/>
          </a:xfrm>
          <a:prstGeom prst="hexagon">
            <a:avLst/>
          </a:prstGeom>
          <a:noFill/>
          <a:ln>
            <a:solidFill>
              <a:srgbClr val="1BA0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一般五邊形 9">
            <a:extLst>
              <a:ext uri="{FF2B5EF4-FFF2-40B4-BE49-F238E27FC236}">
                <a16:creationId xmlns:a16="http://schemas.microsoft.com/office/drawing/2014/main" id="{4F93E895-9616-8049-93C1-5A319A5877A6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6A479E36-E28D-A447-A582-C2A965A47BBB}"/>
              </a:ext>
            </a:extLst>
          </p:cNvPr>
          <p:cNvSpPr/>
          <p:nvPr/>
        </p:nvSpPr>
        <p:spPr>
          <a:xfrm rot="1082309">
            <a:off x="5686425" y="1241425"/>
            <a:ext cx="1179513" cy="1123950"/>
          </a:xfrm>
          <a:prstGeom prst="pent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一般五邊形 11">
            <a:extLst>
              <a:ext uri="{FF2B5EF4-FFF2-40B4-BE49-F238E27FC236}">
                <a16:creationId xmlns:a16="http://schemas.microsoft.com/office/drawing/2014/main" id="{F0889742-F770-434A-91E4-A9223AF3918F}"/>
              </a:ext>
            </a:extLst>
          </p:cNvPr>
          <p:cNvSpPr/>
          <p:nvPr/>
        </p:nvSpPr>
        <p:spPr>
          <a:xfrm rot="20833917">
            <a:off x="5638800" y="2182813"/>
            <a:ext cx="1179513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4" name="一般五邊形 13">
            <a:extLst>
              <a:ext uri="{FF2B5EF4-FFF2-40B4-BE49-F238E27FC236}">
                <a16:creationId xmlns:a16="http://schemas.microsoft.com/office/drawing/2014/main" id="{01955999-B828-5044-A09A-70D463DBE678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一般五邊形 2">
            <a:extLst>
              <a:ext uri="{FF2B5EF4-FFF2-40B4-BE49-F238E27FC236}">
                <a16:creationId xmlns:a16="http://schemas.microsoft.com/office/drawing/2014/main" id="{4216B295-AD3E-DE49-94FC-14576FEBC1AF}"/>
              </a:ext>
            </a:extLst>
          </p:cNvPr>
          <p:cNvSpPr/>
          <p:nvPr/>
        </p:nvSpPr>
        <p:spPr>
          <a:xfrm rot="1062047">
            <a:off x="6927850" y="173038"/>
            <a:ext cx="1890713" cy="180022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6626" name="標題 1">
            <a:extLst>
              <a:ext uri="{FF2B5EF4-FFF2-40B4-BE49-F238E27FC236}">
                <a16:creationId xmlns:a16="http://schemas.microsoft.com/office/drawing/2014/main" id="{5A14693A-DC9E-FBB6-CFE5-89FA97A342B6}"/>
              </a:ext>
            </a:extLst>
          </p:cNvPr>
          <p:cNvSpPr txBox="1">
            <a:spLocks/>
          </p:cNvSpPr>
          <p:nvPr/>
        </p:nvSpPr>
        <p:spPr bwMode="auto">
          <a:xfrm>
            <a:off x="7213600" y="858838"/>
            <a:ext cx="1547813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kumimoji="0" lang="zh-TW" altLang="en-US" sz="3000">
                <a:solidFill>
                  <a:schemeClr val="bg1"/>
                </a:solidFill>
                <a:latin typeface="Calibri Light" panose="020F0302020204030204" pitchFamily="34" charset="0"/>
                <a:ea typeface="Microsoft YaHei" panose="020B0503020204020204" pitchFamily="34" charset="-122"/>
              </a:rPr>
              <a:t>總務處</a:t>
            </a:r>
          </a:p>
        </p:txBody>
      </p:sp>
      <p:sp>
        <p:nvSpPr>
          <p:cNvPr id="5" name="六边形 15">
            <a:extLst>
              <a:ext uri="{FF2B5EF4-FFF2-40B4-BE49-F238E27FC236}">
                <a16:creationId xmlns:a16="http://schemas.microsoft.com/office/drawing/2014/main" id="{2B2ADBE4-4971-5D40-B7CE-E75D08C14865}"/>
              </a:ext>
            </a:extLst>
          </p:cNvPr>
          <p:cNvSpPr/>
          <p:nvPr/>
        </p:nvSpPr>
        <p:spPr>
          <a:xfrm rot="2458869">
            <a:off x="6921500" y="304800"/>
            <a:ext cx="1909763" cy="1619250"/>
          </a:xfrm>
          <a:prstGeom prst="hexagon">
            <a:avLst/>
          </a:prstGeom>
          <a:noFill/>
          <a:ln>
            <a:solidFill>
              <a:srgbClr val="1BA0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一般五邊形 5">
            <a:extLst>
              <a:ext uri="{FF2B5EF4-FFF2-40B4-BE49-F238E27FC236}">
                <a16:creationId xmlns:a16="http://schemas.microsoft.com/office/drawing/2014/main" id="{A45001B7-6B31-3F4E-8A53-A5DEEF5C77EA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一般五邊形 6">
            <a:extLst>
              <a:ext uri="{FF2B5EF4-FFF2-40B4-BE49-F238E27FC236}">
                <a16:creationId xmlns:a16="http://schemas.microsoft.com/office/drawing/2014/main" id="{447B1B04-243F-C841-8EF1-6536BF8F6569}"/>
              </a:ext>
            </a:extLst>
          </p:cNvPr>
          <p:cNvSpPr/>
          <p:nvPr/>
        </p:nvSpPr>
        <p:spPr>
          <a:xfrm rot="1082309">
            <a:off x="5686425" y="1241425"/>
            <a:ext cx="1179513" cy="1123950"/>
          </a:xfrm>
          <a:prstGeom prst="pent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一般五邊形 7">
            <a:extLst>
              <a:ext uri="{FF2B5EF4-FFF2-40B4-BE49-F238E27FC236}">
                <a16:creationId xmlns:a16="http://schemas.microsoft.com/office/drawing/2014/main" id="{0C9DAA2E-71BF-D547-9E2D-5A154D02FCA8}"/>
              </a:ext>
            </a:extLst>
          </p:cNvPr>
          <p:cNvSpPr/>
          <p:nvPr/>
        </p:nvSpPr>
        <p:spPr>
          <a:xfrm rot="20833917">
            <a:off x="5638800" y="2182813"/>
            <a:ext cx="1179513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一般五邊形 8">
            <a:extLst>
              <a:ext uri="{FF2B5EF4-FFF2-40B4-BE49-F238E27FC236}">
                <a16:creationId xmlns:a16="http://schemas.microsoft.com/office/drawing/2014/main" id="{7109BE2D-49C3-B940-A5A0-B95F1BB75D58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F4E78DDC-205B-7F43-894F-602AA4EBCAA2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一般五邊形 9">
            <a:extLst>
              <a:ext uri="{FF2B5EF4-FFF2-40B4-BE49-F238E27FC236}">
                <a16:creationId xmlns:a16="http://schemas.microsoft.com/office/drawing/2014/main" id="{9D3B0EEC-3ECB-B64B-BA9E-E0F724F8FAAF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B8E972E0-61ED-984A-8104-A246DB687CB5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55650E81-8863-FE4E-BDF1-2F5804DBD0E7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8677" name="文字方塊 4">
            <a:extLst>
              <a:ext uri="{FF2B5EF4-FFF2-40B4-BE49-F238E27FC236}">
                <a16:creationId xmlns:a16="http://schemas.microsoft.com/office/drawing/2014/main" id="{5D77FA4D-35F5-FAF0-4B2D-7420CF82E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376238"/>
            <a:ext cx="7615238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Q16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just"/>
            <a:r>
              <a:rPr lang="en-US" altLang="zh-TW" sz="3200" kern="0" dirty="0">
                <a:solidFill>
                  <a:srgbClr val="000000"/>
                </a:solidFill>
                <a:effectLst/>
                <a:latin typeface="BiauKai" panose="02010601000101010101" pitchFamily="2" charset="-120"/>
                <a:ea typeface="BiauKai" panose="02010601000101010101" pitchFamily="2" charset="-120"/>
                <a:cs typeface="Arial" panose="020B0604020202020204" pitchFamily="34" charset="0"/>
              </a:rPr>
              <a:t>1.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BiauKai" panose="02010601000101010101" pitchFamily="2" charset="-120"/>
                <a:ea typeface="BiauKai" panose="02010601000101010101" pitchFamily="2" charset="-120"/>
                <a:cs typeface="Arial" panose="020B0604020202020204" pitchFamily="34" charset="0"/>
              </a:rPr>
              <a:t>部分廁所內無掛勾，孩子更衣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BiauKai" panose="02010601000101010101" pitchFamily="2" charset="-120"/>
                <a:ea typeface="BiauKai" panose="02010601000101010101" pitchFamily="2" charset="-120"/>
                <a:cs typeface="Arial" panose="020B0604020202020204" pitchFamily="34" charset="0"/>
              </a:rPr>
              <a:t>,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BiauKai" panose="02010601000101010101" pitchFamily="2" charset="-120"/>
                <a:ea typeface="BiauKai" panose="02010601000101010101" pitchFamily="2" charset="-120"/>
                <a:cs typeface="Arial" panose="020B0604020202020204" pitchFamily="34" charset="0"/>
              </a:rPr>
              <a:t>置物不便，可否增設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BiauKai" panose="02010601000101010101" pitchFamily="2" charset="-120"/>
                <a:ea typeface="BiauKai" panose="02010601000101010101" pitchFamily="2" charset="-120"/>
                <a:cs typeface="Arial" panose="020B0604020202020204" pitchFamily="34" charset="0"/>
              </a:rPr>
              <a:t>?</a:t>
            </a:r>
            <a:endParaRPr lang="zh-TW" altLang="zh-TW" sz="3200" kern="100" dirty="0">
              <a:effectLst/>
              <a:latin typeface="BiauKai" panose="02010601000101010101" pitchFamily="2" charset="-120"/>
              <a:ea typeface="BiauKai" panose="02010601000101010101" pitchFamily="2" charset="-120"/>
              <a:cs typeface="Times New Roman" panose="02020603050405020304" pitchFamily="18" charset="0"/>
            </a:endParaRPr>
          </a:p>
          <a:p>
            <a:r>
              <a:rPr lang="en-US" altLang="zh-TW" sz="3200" kern="0" dirty="0">
                <a:solidFill>
                  <a:srgbClr val="000000"/>
                </a:solidFill>
                <a:effectLst/>
                <a:latin typeface="BiauKai" panose="02010601000101010101" pitchFamily="2" charset="-120"/>
                <a:ea typeface="BiauKai" panose="02010601000101010101" pitchFamily="2" charset="-120"/>
                <a:cs typeface="Arial" panose="020B0604020202020204" pitchFamily="34" charset="0"/>
              </a:rPr>
              <a:t>2.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BiauKai" panose="02010601000101010101" pitchFamily="2" charset="-120"/>
                <a:ea typeface="BiauKai" panose="02010601000101010101" pitchFamily="2" charset="-120"/>
                <a:cs typeface="Arial" panose="020B0604020202020204" pitchFamily="34" charset="0"/>
              </a:rPr>
              <a:t>每學年能否有專業人員清潔廁所一次，確保廁所之清潔</a:t>
            </a:r>
            <a:r>
              <a:rPr lang="zh-TW" altLang="en-US" sz="3200" kern="0" dirty="0">
                <a:solidFill>
                  <a:srgbClr val="000000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 panose="020B0604020202020204" pitchFamily="34" charset="0"/>
              </a:rPr>
              <a:t>衛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BiauKai" panose="02010601000101010101" pitchFamily="2" charset="-120"/>
                <a:ea typeface="BiauKai" panose="02010601000101010101" pitchFamily="2" charset="-120"/>
                <a:cs typeface="Arial" panose="020B0604020202020204" pitchFamily="34" charset="0"/>
              </a:rPr>
              <a:t>生。</a:t>
            </a:r>
            <a:r>
              <a:rPr lang="zh-TW" altLang="zh-TW" sz="3200" dirty="0">
                <a:effectLst/>
                <a:latin typeface="BiauKai" panose="02010601000101010101" pitchFamily="2" charset="-120"/>
                <a:ea typeface="BiauKai" panose="02010601000101010101" pitchFamily="2" charset="-120"/>
              </a:rPr>
              <a:t> </a:t>
            </a:r>
            <a:endParaRPr lang="zh-TW" altLang="zh-TW" sz="3200" kern="100" dirty="0">
              <a:effectLst/>
              <a:latin typeface="BiauKai" panose="02010601000101010101" pitchFamily="2" charset="-120"/>
              <a:ea typeface="BiauKai" panose="02010601000101010101" pitchFamily="2" charset="-12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A531906-7AD5-AE47-BD85-ED242F2BA028}"/>
              </a:ext>
            </a:extLst>
          </p:cNvPr>
          <p:cNvSpPr txBox="1"/>
          <p:nvPr/>
        </p:nvSpPr>
        <p:spPr>
          <a:xfrm>
            <a:off x="503385" y="4774571"/>
            <a:ext cx="8494712" cy="15388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  <a:t>A16</a:t>
            </a:r>
            <a:r>
              <a:rPr lang="zh-TW" altLang="en-US" sz="3000" b="1" dirty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b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</a:br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1.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廁所掛勾巡查後儘速處理</a:t>
            </a:r>
            <a:endParaRPr lang="zh-TW" altLang="zh-TW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2.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於家長會編列相關預算處理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en-US" altLang="zh-TW" sz="32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1F4ED5-88FA-A348-A02D-8A6E27EF27DC}"/>
              </a:ext>
            </a:extLst>
          </p:cNvPr>
          <p:cNvSpPr/>
          <p:nvPr/>
        </p:nvSpPr>
        <p:spPr>
          <a:xfrm>
            <a:off x="8133374" y="620713"/>
            <a:ext cx="497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sz="1600" b="1" kern="100" dirty="0">
                <a:solidFill>
                  <a:schemeClr val="bg1"/>
                </a:solidFill>
                <a:latin typeface="Calibri"/>
                <a:ea typeface="新細明體"/>
                <a:cs typeface="Times New Roman"/>
              </a:rPr>
              <a:t>103</a:t>
            </a:r>
          </a:p>
        </p:txBody>
      </p:sp>
    </p:spTree>
    <p:extLst>
      <p:ext uri="{BB962C8B-B14F-4D97-AF65-F5344CB8AC3E}">
        <p14:creationId xmlns:p14="http://schemas.microsoft.com/office/powerpoint/2010/main" val="1865653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B4D4D409-9A62-944B-9449-BF3EB1CC70A2}"/>
              </a:ext>
            </a:extLst>
          </p:cNvPr>
          <p:cNvSpPr/>
          <p:nvPr/>
        </p:nvSpPr>
        <p:spPr>
          <a:xfrm rot="1924654">
            <a:off x="7807459" y="353117"/>
            <a:ext cx="1251997" cy="125506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一般五邊形 9">
            <a:extLst>
              <a:ext uri="{FF2B5EF4-FFF2-40B4-BE49-F238E27FC236}">
                <a16:creationId xmlns:a16="http://schemas.microsoft.com/office/drawing/2014/main" id="{B4C52195-D7DE-B844-BAE7-427D87D67485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329DFD82-EEC1-954E-9759-D77F2F912A64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1E4C517E-1A98-624D-B9AD-EA4370B22FBA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9701" name="文字方塊 4">
            <a:extLst>
              <a:ext uri="{FF2B5EF4-FFF2-40B4-BE49-F238E27FC236}">
                <a16:creationId xmlns:a16="http://schemas.microsoft.com/office/drawing/2014/main" id="{137816E8-8DC7-22E5-99CF-3E93E094B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6" y="376238"/>
            <a:ext cx="7224648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Q17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2010601000101010101" pitchFamily="2" charset="-120"/>
              <a:cs typeface="Arial" panose="020B0604020202020204" pitchFamily="34" charset="0"/>
            </a:endParaRPr>
          </a:p>
          <a:p>
            <a:pPr lvl="0" algn="just"/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校舍樓梯逢雨濕滑，建議改善以維人員安全。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9702" name="文字方塊 5">
            <a:extLst>
              <a:ext uri="{FF2B5EF4-FFF2-40B4-BE49-F238E27FC236}">
                <a16:creationId xmlns:a16="http://schemas.microsoft.com/office/drawing/2014/main" id="{ADC0717A-1EF7-7588-6BC1-EDEC4E5F9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05628"/>
            <a:ext cx="849471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A17</a:t>
            </a:r>
            <a:r>
              <a:rPr lang="zh-TW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b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en-US" sz="2800" kern="0" dirty="0">
                <a:solidFill>
                  <a:schemeClr val="bg1"/>
                </a:solidFill>
                <a:latin typeface="BiauKai" panose="02010601000101010101" pitchFamily="2" charset="-120"/>
                <a:ea typeface="BiauKai" panose="02010601000101010101" pitchFamily="2" charset="-120"/>
                <a:cs typeface="Arial" panose="020B0604020202020204" pitchFamily="34" charset="0"/>
              </a:rPr>
              <a:t>經評估需重新施作地磚方能徹底改解決，目前爭取經費之餘，加強學生宣導及防滑處理</a:t>
            </a:r>
            <a:endParaRPr lang="en-US" altLang="zh-TW" sz="2800" dirty="0">
              <a:solidFill>
                <a:schemeClr val="bg1"/>
              </a:solidFill>
              <a:latin typeface="BiauKai" panose="02010601000101010101" pitchFamily="2" charset="-120"/>
              <a:ea typeface="BiauKai" panose="02010601000101010101" pitchFamily="2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A3FEB05-73CC-5D45-BCA3-339BE696C827}"/>
              </a:ext>
            </a:extLst>
          </p:cNvPr>
          <p:cNvSpPr/>
          <p:nvPr/>
        </p:nvSpPr>
        <p:spPr>
          <a:xfrm>
            <a:off x="8122873" y="812032"/>
            <a:ext cx="4972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sz="1600" b="1" kern="100" dirty="0">
                <a:solidFill>
                  <a:schemeClr val="bg1"/>
                </a:solidFill>
                <a:latin typeface="Calibri"/>
                <a:ea typeface="新細明體"/>
                <a:cs typeface="Times New Roman"/>
              </a:rPr>
              <a:t>208</a:t>
            </a:r>
          </a:p>
          <a:p>
            <a:pPr algn="ctr">
              <a:spcAft>
                <a:spcPts val="0"/>
              </a:spcAft>
              <a:defRPr/>
            </a:pPr>
            <a:endParaRPr lang="en-US" altLang="zh-TW" sz="1600" b="1" kern="100" dirty="0">
              <a:solidFill>
                <a:schemeClr val="bg1"/>
              </a:solidFill>
              <a:latin typeface="Calibri"/>
              <a:ea typeface="新細明體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B4D4D409-9A62-944B-9449-BF3EB1CC70A2}"/>
              </a:ext>
            </a:extLst>
          </p:cNvPr>
          <p:cNvSpPr/>
          <p:nvPr/>
        </p:nvSpPr>
        <p:spPr>
          <a:xfrm rot="1924654">
            <a:off x="7890459" y="329257"/>
            <a:ext cx="1085998" cy="990212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一般五邊形 9">
            <a:extLst>
              <a:ext uri="{FF2B5EF4-FFF2-40B4-BE49-F238E27FC236}">
                <a16:creationId xmlns:a16="http://schemas.microsoft.com/office/drawing/2014/main" id="{B4C52195-D7DE-B844-BAE7-427D87D67485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329DFD82-EEC1-954E-9759-D77F2F912A64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1E4C517E-1A98-624D-B9AD-EA4370B22FBA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9701" name="文字方塊 4">
            <a:extLst>
              <a:ext uri="{FF2B5EF4-FFF2-40B4-BE49-F238E27FC236}">
                <a16:creationId xmlns:a16="http://schemas.microsoft.com/office/drawing/2014/main" id="{137816E8-8DC7-22E5-99CF-3E93E094B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6" y="376238"/>
            <a:ext cx="7224648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Q18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2010601000101010101" pitchFamily="2" charset="-120"/>
              <a:cs typeface="Arial" panose="020B0604020202020204" pitchFamily="34" charset="0"/>
            </a:endParaRPr>
          </a:p>
          <a:p>
            <a:pPr lvl="0" algn="just"/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想了解暑期輔導及三年級上課時間是否有校內施工進行；若有，希望能在配套措施部分盡量減少對師生上課的干擾。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9702" name="文字方塊 5">
            <a:extLst>
              <a:ext uri="{FF2B5EF4-FFF2-40B4-BE49-F238E27FC236}">
                <a16:creationId xmlns:a16="http://schemas.microsoft.com/office/drawing/2014/main" id="{ADC0717A-1EF7-7588-6BC1-EDEC4E5F9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06388"/>
            <a:ext cx="8494712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A18</a:t>
            </a:r>
            <a:r>
              <a:rPr lang="zh-TW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b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暑假將有教室搬遷隔間相關工程，請廠商施工時儘量以不影響班級上課為原則</a:t>
            </a:r>
            <a:endParaRPr lang="zh-TW" altLang="zh-TW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A3FEB05-73CC-5D45-BCA3-339BE696C827}"/>
              </a:ext>
            </a:extLst>
          </p:cNvPr>
          <p:cNvSpPr/>
          <p:nvPr/>
        </p:nvSpPr>
        <p:spPr>
          <a:xfrm>
            <a:off x="8133370" y="620713"/>
            <a:ext cx="497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sz="1600" b="1" kern="100" dirty="0">
                <a:solidFill>
                  <a:schemeClr val="bg1"/>
                </a:solidFill>
                <a:latin typeface="Calibri"/>
                <a:ea typeface="新細明體"/>
                <a:cs typeface="Times New Roman"/>
              </a:rPr>
              <a:t>213</a:t>
            </a:r>
          </a:p>
          <a:p>
            <a:pPr algn="ctr">
              <a:spcAft>
                <a:spcPts val="0"/>
              </a:spcAft>
              <a:defRPr/>
            </a:pPr>
            <a:endParaRPr lang="en-US" altLang="zh-TW" sz="1600" b="1" kern="100" dirty="0">
              <a:solidFill>
                <a:schemeClr val="bg1"/>
              </a:solidFill>
              <a:latin typeface="Calibri"/>
              <a:ea typeface="新細明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8474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一般五邊形 37">
            <a:extLst>
              <a:ext uri="{FF2B5EF4-FFF2-40B4-BE49-F238E27FC236}">
                <a16:creationId xmlns:a16="http://schemas.microsoft.com/office/drawing/2014/main" id="{DB74F90D-E116-1F45-BC97-6B7E0CF29D98}"/>
              </a:ext>
            </a:extLst>
          </p:cNvPr>
          <p:cNvSpPr/>
          <p:nvPr/>
        </p:nvSpPr>
        <p:spPr>
          <a:xfrm rot="19887544">
            <a:off x="7188200" y="5334000"/>
            <a:ext cx="574675" cy="547688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4" name="一般五邊形 33">
            <a:extLst>
              <a:ext uri="{FF2B5EF4-FFF2-40B4-BE49-F238E27FC236}">
                <a16:creationId xmlns:a16="http://schemas.microsoft.com/office/drawing/2014/main" id="{63C4A412-0C46-9845-91DA-DF8004D2A5CF}"/>
              </a:ext>
            </a:extLst>
          </p:cNvPr>
          <p:cNvSpPr/>
          <p:nvPr/>
        </p:nvSpPr>
        <p:spPr>
          <a:xfrm rot="1587355">
            <a:off x="4595813" y="1270000"/>
            <a:ext cx="1109662" cy="10572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7" name="一般五邊形 26">
            <a:extLst>
              <a:ext uri="{FF2B5EF4-FFF2-40B4-BE49-F238E27FC236}">
                <a16:creationId xmlns:a16="http://schemas.microsoft.com/office/drawing/2014/main" id="{703B691A-E02E-3A4C-94B6-DE9B09BE1189}"/>
              </a:ext>
            </a:extLst>
          </p:cNvPr>
          <p:cNvSpPr/>
          <p:nvPr/>
        </p:nvSpPr>
        <p:spPr>
          <a:xfrm rot="1062047">
            <a:off x="3473450" y="700088"/>
            <a:ext cx="1890713" cy="180022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8" name="六边形 15">
            <a:extLst>
              <a:ext uri="{FF2B5EF4-FFF2-40B4-BE49-F238E27FC236}">
                <a16:creationId xmlns:a16="http://schemas.microsoft.com/office/drawing/2014/main" id="{C9DFCC8C-F06F-4A46-93DC-CFC93D29388D}"/>
              </a:ext>
            </a:extLst>
          </p:cNvPr>
          <p:cNvSpPr/>
          <p:nvPr/>
        </p:nvSpPr>
        <p:spPr>
          <a:xfrm rot="2458869">
            <a:off x="3467100" y="830263"/>
            <a:ext cx="1909763" cy="1620837"/>
          </a:xfrm>
          <a:prstGeom prst="hexagon">
            <a:avLst/>
          </a:prstGeom>
          <a:noFill/>
          <a:ln>
            <a:solidFill>
              <a:srgbClr val="1BA0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0" name="一般五邊形 29">
            <a:extLst>
              <a:ext uri="{FF2B5EF4-FFF2-40B4-BE49-F238E27FC236}">
                <a16:creationId xmlns:a16="http://schemas.microsoft.com/office/drawing/2014/main" id="{15B74AAA-674A-ED4A-8BFD-306986BE049B}"/>
              </a:ext>
            </a:extLst>
          </p:cNvPr>
          <p:cNvSpPr/>
          <p:nvPr/>
        </p:nvSpPr>
        <p:spPr>
          <a:xfrm rot="1082309">
            <a:off x="4918075" y="784225"/>
            <a:ext cx="1179513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9" name="一般五邊形 28">
            <a:extLst>
              <a:ext uri="{FF2B5EF4-FFF2-40B4-BE49-F238E27FC236}">
                <a16:creationId xmlns:a16="http://schemas.microsoft.com/office/drawing/2014/main" id="{236E571B-7DFD-3C4D-9342-C22A100B0BAB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1" name="一般五邊形 30">
            <a:extLst>
              <a:ext uri="{FF2B5EF4-FFF2-40B4-BE49-F238E27FC236}">
                <a16:creationId xmlns:a16="http://schemas.microsoft.com/office/drawing/2014/main" id="{C27052B1-DCF0-2941-BEFF-9E5936E0CE1A}"/>
              </a:ext>
            </a:extLst>
          </p:cNvPr>
          <p:cNvSpPr/>
          <p:nvPr/>
        </p:nvSpPr>
        <p:spPr>
          <a:xfrm rot="20833917">
            <a:off x="2197100" y="2193925"/>
            <a:ext cx="874713" cy="833438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2" name="一般五邊形 31">
            <a:extLst>
              <a:ext uri="{FF2B5EF4-FFF2-40B4-BE49-F238E27FC236}">
                <a16:creationId xmlns:a16="http://schemas.microsoft.com/office/drawing/2014/main" id="{9C2787D8-65E7-454D-8B4C-07B6B68E9599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0729" name="標題 1">
            <a:extLst>
              <a:ext uri="{FF2B5EF4-FFF2-40B4-BE49-F238E27FC236}">
                <a16:creationId xmlns:a16="http://schemas.microsoft.com/office/drawing/2014/main" id="{DCC97CD9-3820-0D5F-654E-34612C140B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1020763" y="3903663"/>
            <a:ext cx="711835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zh-TW" altLang="en-US" sz="4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謝謝大家</a:t>
            </a:r>
            <a:r>
              <a:rPr lang="en-US" altLang="zh-TW" sz="4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~    </a:t>
            </a:r>
            <a:br>
              <a:rPr lang="en-US" altLang="zh-TW" sz="4000" b="1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The End</a:t>
            </a:r>
            <a:endParaRPr lang="zh-TW" altLang="en-US" sz="40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95" name="副標題 2">
            <a:extLst>
              <a:ext uri="{FF2B5EF4-FFF2-40B4-BE49-F238E27FC236}">
                <a16:creationId xmlns:a16="http://schemas.microsoft.com/office/drawing/2014/main" id="{5F90B193-6E19-E84A-A652-B8F2CACFB1D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365125"/>
            <a:ext cx="1965325" cy="420688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zh-TW" altLang="zh-TW" sz="36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家長座談會Q&amp;A</a:t>
            </a:r>
            <a:endParaRPr lang="zh-TW" altLang="en-US" sz="3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4" name="直接连接符 11">
            <a:extLst>
              <a:ext uri="{FF2B5EF4-FFF2-40B4-BE49-F238E27FC236}">
                <a16:creationId xmlns:a16="http://schemas.microsoft.com/office/drawing/2014/main" id="{7E53F1F5-972A-3D4D-8E15-C1E61E98DCF9}"/>
              </a:ext>
            </a:extLst>
          </p:cNvPr>
          <p:cNvCxnSpPr/>
          <p:nvPr/>
        </p:nvCxnSpPr>
        <p:spPr>
          <a:xfrm>
            <a:off x="6011863" y="3840163"/>
            <a:ext cx="215265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12">
            <a:extLst>
              <a:ext uri="{FF2B5EF4-FFF2-40B4-BE49-F238E27FC236}">
                <a16:creationId xmlns:a16="http://schemas.microsoft.com/office/drawing/2014/main" id="{B3A07F08-8A22-9047-8140-FC58FB71DDB9}"/>
              </a:ext>
            </a:extLst>
          </p:cNvPr>
          <p:cNvCxnSpPr/>
          <p:nvPr/>
        </p:nvCxnSpPr>
        <p:spPr>
          <a:xfrm>
            <a:off x="1619250" y="5357813"/>
            <a:ext cx="370205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3" name="文本框 2">
            <a:extLst>
              <a:ext uri="{FF2B5EF4-FFF2-40B4-BE49-F238E27FC236}">
                <a16:creationId xmlns:a16="http://schemas.microsoft.com/office/drawing/2014/main" id="{3E0052C3-054E-731C-C033-41197BF4B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1346200"/>
            <a:ext cx="199866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CN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2023</a:t>
            </a:r>
            <a:endParaRPr lang="zh-CN" altLang="en-US" sz="5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A69E574-BAFE-384E-ABB5-762EF919C564}"/>
              </a:ext>
            </a:extLst>
          </p:cNvPr>
          <p:cNvSpPr/>
          <p:nvPr/>
        </p:nvSpPr>
        <p:spPr>
          <a:xfrm>
            <a:off x="5507038" y="5157788"/>
            <a:ext cx="2087562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家長座談會Q&amp;A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35" name="一般五邊形 34">
            <a:extLst>
              <a:ext uri="{FF2B5EF4-FFF2-40B4-BE49-F238E27FC236}">
                <a16:creationId xmlns:a16="http://schemas.microsoft.com/office/drawing/2014/main" id="{2AF4A332-7177-0C45-8767-2D145C100F0C}"/>
              </a:ext>
            </a:extLst>
          </p:cNvPr>
          <p:cNvSpPr/>
          <p:nvPr/>
        </p:nvSpPr>
        <p:spPr>
          <a:xfrm rot="20833917">
            <a:off x="7702550" y="3200400"/>
            <a:ext cx="874713" cy="831850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一般五邊形 21">
            <a:extLst>
              <a:ext uri="{FF2B5EF4-FFF2-40B4-BE49-F238E27FC236}">
                <a16:creationId xmlns:a16="http://schemas.microsoft.com/office/drawing/2014/main" id="{C002DB21-47AB-4848-A8B2-C24BA2D2F46D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4" name="一般五邊形 23">
            <a:extLst>
              <a:ext uri="{FF2B5EF4-FFF2-40B4-BE49-F238E27FC236}">
                <a16:creationId xmlns:a16="http://schemas.microsoft.com/office/drawing/2014/main" id="{46AAFB2D-828F-5B41-ADC3-502E88B39AB8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7" name="一般五邊形 26">
            <a:extLst>
              <a:ext uri="{FF2B5EF4-FFF2-40B4-BE49-F238E27FC236}">
                <a16:creationId xmlns:a16="http://schemas.microsoft.com/office/drawing/2014/main" id="{9E8270BB-8170-B04E-A34F-FAB9674A9F19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5364" name="文字方塊 14">
            <a:extLst>
              <a:ext uri="{FF2B5EF4-FFF2-40B4-BE49-F238E27FC236}">
                <a16:creationId xmlns:a16="http://schemas.microsoft.com/office/drawing/2014/main" id="{B7D17C0F-DA13-2350-3CA1-FE919907C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3" y="623888"/>
            <a:ext cx="7272337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Q1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2010601000101010101" pitchFamily="2" charset="-120"/>
              <a:cs typeface="Arial" panose="020B0604020202020204" pitchFamily="34" charset="0"/>
            </a:endParaRPr>
          </a:p>
          <a:p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請</a:t>
            </a:r>
            <a:r>
              <a:rPr lang="zh-TW" altLang="zh-TW" sz="3200" b="1" kern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學校投影機檢查各班狀況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，以免學生看不清楚，影響上課學習。</a:t>
            </a:r>
            <a:r>
              <a:rPr lang="zh-TW" altLang="zh-TW" sz="3200" dirty="0">
                <a:effectLst/>
              </a:rPr>
              <a:t> </a:t>
            </a:r>
            <a:endParaRPr lang="zh-TW" altLang="zh-TW" sz="3200" dirty="0"/>
          </a:p>
        </p:txBody>
      </p:sp>
      <p:sp>
        <p:nvSpPr>
          <p:cNvPr id="15365" name="文字方塊 15">
            <a:extLst>
              <a:ext uri="{FF2B5EF4-FFF2-40B4-BE49-F238E27FC236}">
                <a16:creationId xmlns:a16="http://schemas.microsoft.com/office/drawing/2014/main" id="{1E734114-0B9C-4220-281A-D7BA8CF74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367213"/>
            <a:ext cx="896461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A1</a:t>
            </a:r>
            <a:r>
              <a:rPr lang="zh-TW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0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固定於每年暑假進行資訊設備檢修，若學期中各班有需要報修，請各班資訊股長直接到教務處通報。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zh-TW" altLang="zh-TW" sz="3200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5366" name="文字方塊 16">
            <a:extLst>
              <a:ext uri="{FF2B5EF4-FFF2-40B4-BE49-F238E27FC236}">
                <a16:creationId xmlns:a16="http://schemas.microsoft.com/office/drawing/2014/main" id="{B72EEBFC-4CBF-BA91-AD20-33E469C7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7050" y="623888"/>
            <a:ext cx="5859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 dirty="0">
                <a:solidFill>
                  <a:schemeClr val="bg1"/>
                </a:solidFill>
              </a:rPr>
              <a:t>102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23" name="六边形 15">
            <a:extLst>
              <a:ext uri="{FF2B5EF4-FFF2-40B4-BE49-F238E27FC236}">
                <a16:creationId xmlns:a16="http://schemas.microsoft.com/office/drawing/2014/main" id="{BC73D7B5-15D5-0B4D-A149-2BB6BCD626F2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一般五邊形 6">
            <a:extLst>
              <a:ext uri="{FF2B5EF4-FFF2-40B4-BE49-F238E27FC236}">
                <a16:creationId xmlns:a16="http://schemas.microsoft.com/office/drawing/2014/main" id="{CBADD064-5AC0-6E4B-887B-DD089EFC5B97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一般五邊形 7">
            <a:extLst>
              <a:ext uri="{FF2B5EF4-FFF2-40B4-BE49-F238E27FC236}">
                <a16:creationId xmlns:a16="http://schemas.microsoft.com/office/drawing/2014/main" id="{1365DED7-34A8-7040-B847-D412658D31CD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一般五邊形 8">
            <a:extLst>
              <a:ext uri="{FF2B5EF4-FFF2-40B4-BE49-F238E27FC236}">
                <a16:creationId xmlns:a16="http://schemas.microsoft.com/office/drawing/2014/main" id="{83086B99-1C4D-4C46-A8E7-42DC2E80A2DD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六边形 15">
            <a:extLst>
              <a:ext uri="{FF2B5EF4-FFF2-40B4-BE49-F238E27FC236}">
                <a16:creationId xmlns:a16="http://schemas.microsoft.com/office/drawing/2014/main" id="{3D8DBF5E-29B0-DD4B-911B-A6BF5E7BB8DB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6389" name="文字方塊 2">
            <a:extLst>
              <a:ext uri="{FF2B5EF4-FFF2-40B4-BE49-F238E27FC236}">
                <a16:creationId xmlns:a16="http://schemas.microsoft.com/office/drawing/2014/main" id="{06F6CC19-AAFE-3621-4C22-CAF4F662A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638" y="703263"/>
            <a:ext cx="7119937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Q2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2010601000101010101" pitchFamily="2" charset="-120"/>
              <a:cs typeface="Arial" panose="020B0604020202020204" pitchFamily="34" charset="0"/>
            </a:endParaRPr>
          </a:p>
          <a:p>
            <a:pPr lvl="0" algn="just"/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建議期末考後有一個整天，讓孩子有機會知道成績和檢討。目前考試後，隔天結業式都在忙打掃及整理，期末考都不知道自己錯什麼？。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F4D198-BACC-4C46-A399-081EB9F62239}"/>
              </a:ext>
            </a:extLst>
          </p:cNvPr>
          <p:cNvSpPr txBox="1"/>
          <p:nvPr/>
        </p:nvSpPr>
        <p:spPr>
          <a:xfrm>
            <a:off x="184944" y="4293096"/>
            <a:ext cx="8774112" cy="227754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  <a:t>A2</a:t>
            </a:r>
            <a:r>
              <a:rPr lang="zh-TW" altLang="zh-TW" sz="3000" b="1" dirty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endParaRPr lang="en-US" altLang="zh-TW" sz="30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zh-TW" sz="28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因各科皆有考前進度安排，對一週一節的科目來說，多一天的考前時間較充裕；再者，考後隔天也無法立即檢討</a:t>
            </a:r>
            <a:r>
              <a:rPr lang="en-US" altLang="zh-TW" sz="28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(</a:t>
            </a:r>
            <a:r>
              <a:rPr lang="zh-TW" altLang="zh-TW" sz="28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缺考補考</a:t>
            </a:r>
            <a:r>
              <a:rPr lang="en-US" altLang="zh-TW" sz="28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)</a:t>
            </a:r>
            <a:r>
              <a:rPr lang="zh-TW" altLang="zh-TW" sz="28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、也不是所有的考科都有課。可於寒暑假期間，自行瀏覽教學組公告的試題、答案進行檢討。</a:t>
            </a:r>
            <a:r>
              <a:rPr lang="zh-TW" altLang="zh-TW" sz="2800" dirty="0">
                <a:solidFill>
                  <a:schemeClr val="bg1"/>
                </a:solidFill>
                <a:effectLst/>
              </a:rPr>
              <a:t> </a:t>
            </a:r>
            <a:endParaRPr lang="en-US" altLang="zh-TW" sz="28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75BA981-3D2D-A141-9636-0217F55CEAA2}"/>
              </a:ext>
            </a:extLst>
          </p:cNvPr>
          <p:cNvSpPr/>
          <p:nvPr/>
        </p:nvSpPr>
        <p:spPr>
          <a:xfrm>
            <a:off x="8097190" y="566738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b="1" kern="0" dirty="0">
                <a:solidFill>
                  <a:schemeClr val="bg1"/>
                </a:solidFill>
                <a:ea typeface="新細明體" charset="-120"/>
              </a:rPr>
              <a:t>208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41D1510B-7D84-1A43-BFE5-EEAE72B49043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C16715C0-AA07-A846-B944-65535329B026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6AE8C9FA-9794-854B-9028-2EA53C8A8DCE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412" name="文字方塊 4">
            <a:extLst>
              <a:ext uri="{FF2B5EF4-FFF2-40B4-BE49-F238E27FC236}">
                <a16:creationId xmlns:a16="http://schemas.microsoft.com/office/drawing/2014/main" id="{277FFC85-1A38-6A3E-356A-F809C8DD9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233363"/>
            <a:ext cx="697865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Q3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標楷體" panose="02010601000101010101" pitchFamily="2" charset="-120"/>
              <a:cs typeface="Arial" panose="020B0604020202020204" pitchFamily="34" charset="0"/>
            </a:endParaRPr>
          </a:p>
          <a:p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建議取消寒暑假作業。</a:t>
            </a:r>
            <a:r>
              <a:rPr lang="zh-TW" altLang="zh-TW" sz="3200" dirty="0">
                <a:effectLst/>
              </a:rPr>
              <a:t> 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BB36BAA-48AD-5A48-AB77-350093BBCC87}"/>
              </a:ext>
            </a:extLst>
          </p:cNvPr>
          <p:cNvSpPr txBox="1"/>
          <p:nvPr/>
        </p:nvSpPr>
        <p:spPr>
          <a:xfrm>
            <a:off x="341313" y="4525963"/>
            <a:ext cx="8651875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  <a:t>A3</a:t>
            </a:r>
            <a:r>
              <a:rPr lang="zh-TW" altLang="zh-TW" sz="3000" b="1" dirty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endParaRPr lang="en-US" altLang="zh-TW" sz="30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>
              <a:defRPr/>
            </a:pP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寒暑假作業是經各領域討論後決定，並有選寫、必寫規劃，也配合課內學習內容或規定</a:t>
            </a:r>
            <a:r>
              <a:rPr lang="zh-TW" altLang="en-US" sz="3200" kern="0" dirty="0">
                <a:solidFill>
                  <a:schemeClr val="bg1"/>
                </a:solidFill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宣導事宜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。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en-US" altLang="zh-TW" sz="3200" b="1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4D283EE-80BD-F449-9B22-0B73B68A52B4}"/>
              </a:ext>
            </a:extLst>
          </p:cNvPr>
          <p:cNvSpPr/>
          <p:nvPr/>
        </p:nvSpPr>
        <p:spPr>
          <a:xfrm>
            <a:off x="8085284" y="620713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b="1" kern="0" dirty="0">
                <a:solidFill>
                  <a:schemeClr val="bg1"/>
                </a:solidFill>
                <a:ea typeface="新細明體" charset="-120"/>
              </a:rPr>
              <a:t>208</a:t>
            </a:r>
            <a:endParaRPr lang="zh-TW" altLang="zh-TW" sz="1600" b="1" kern="100" dirty="0">
              <a:solidFill>
                <a:schemeClr val="bg1"/>
              </a:solidFill>
              <a:latin typeface="Calibri"/>
              <a:ea typeface="新細明體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一般五邊形 7">
            <a:extLst>
              <a:ext uri="{FF2B5EF4-FFF2-40B4-BE49-F238E27FC236}">
                <a16:creationId xmlns:a16="http://schemas.microsoft.com/office/drawing/2014/main" id="{CCE852CF-841E-FB42-87A6-D7FDC358CAEB}"/>
              </a:ext>
            </a:extLst>
          </p:cNvPr>
          <p:cNvSpPr/>
          <p:nvPr/>
        </p:nvSpPr>
        <p:spPr>
          <a:xfrm rot="1924654">
            <a:off x="7621588" y="265113"/>
            <a:ext cx="1344612" cy="1246187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一般五邊形 8">
            <a:extLst>
              <a:ext uri="{FF2B5EF4-FFF2-40B4-BE49-F238E27FC236}">
                <a16:creationId xmlns:a16="http://schemas.microsoft.com/office/drawing/2014/main" id="{6D40938A-44C2-4949-8565-BA8FA0C8FDF5}"/>
              </a:ext>
            </a:extLst>
          </p:cNvPr>
          <p:cNvSpPr/>
          <p:nvPr/>
        </p:nvSpPr>
        <p:spPr>
          <a:xfrm>
            <a:off x="468313" y="5229225"/>
            <a:ext cx="935037" cy="892175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一般五邊形 9">
            <a:extLst>
              <a:ext uri="{FF2B5EF4-FFF2-40B4-BE49-F238E27FC236}">
                <a16:creationId xmlns:a16="http://schemas.microsoft.com/office/drawing/2014/main" id="{A88ECB97-AA41-BF4D-A2F3-92B7C35AC4F0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六边形 15">
            <a:extLst>
              <a:ext uri="{FF2B5EF4-FFF2-40B4-BE49-F238E27FC236}">
                <a16:creationId xmlns:a16="http://schemas.microsoft.com/office/drawing/2014/main" id="{512A9C3B-EDE4-2044-9EE0-0F1BDD153425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437" name="文字方塊 3">
            <a:extLst>
              <a:ext uri="{FF2B5EF4-FFF2-40B4-BE49-F238E27FC236}">
                <a16:creationId xmlns:a16="http://schemas.microsoft.com/office/drawing/2014/main" id="{375142E8-94D1-5979-3F90-A627EDD25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508000"/>
            <a:ext cx="714533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Q4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想了解暑期輔導是否會有新進度安排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?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以利孩子規劃暑期計畫。</a:t>
            </a:r>
            <a:r>
              <a:rPr lang="zh-TW" altLang="zh-TW" sz="3200" dirty="0">
                <a:effectLst/>
              </a:rPr>
              <a:t> 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72425F7-1FF8-F844-A64C-82A0383CD787}"/>
              </a:ext>
            </a:extLst>
          </p:cNvPr>
          <p:cNvSpPr txBox="1"/>
          <p:nvPr/>
        </p:nvSpPr>
        <p:spPr>
          <a:xfrm>
            <a:off x="419100" y="4705350"/>
            <a:ext cx="8594725" cy="15388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  <a:t>A4</a:t>
            </a:r>
            <a:r>
              <a:rPr lang="zh-TW" altLang="zh-TW" sz="3000" b="1" dirty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endParaRPr lang="en-US" altLang="zh-TW" sz="30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lvl="0" algn="just"/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暑期輔導以複習</a:t>
            </a:r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1-4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冊為主，並安排相關進度之複習考。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zh-TW" altLang="zh-TW" sz="3200" kern="100" dirty="0">
              <a:solidFill>
                <a:schemeClr val="bg1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439" name="文字方塊 5">
            <a:extLst>
              <a:ext uri="{FF2B5EF4-FFF2-40B4-BE49-F238E27FC236}">
                <a16:creationId xmlns:a16="http://schemas.microsoft.com/office/drawing/2014/main" id="{562F6BD3-9609-E193-1398-DF78F5F25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629" y="719496"/>
            <a:ext cx="10366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 dirty="0">
                <a:solidFill>
                  <a:schemeClr val="bg1"/>
                </a:solidFill>
              </a:rPr>
              <a:t>213</a:t>
            </a:r>
            <a:endParaRPr lang="zh-TW" alt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3631EC6B-5FDB-B44F-9AD7-73C7C9CBFC8F}"/>
              </a:ext>
            </a:extLst>
          </p:cNvPr>
          <p:cNvSpPr/>
          <p:nvPr/>
        </p:nvSpPr>
        <p:spPr>
          <a:xfrm rot="1924654">
            <a:off x="7843702" y="335173"/>
            <a:ext cx="1153335" cy="1146937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3E9FC873-8A59-3F40-93DA-A2ECC162A861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8A366573-F95E-A744-B43D-EB3A56DED720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460" name="文字方塊 4">
            <a:extLst>
              <a:ext uri="{FF2B5EF4-FFF2-40B4-BE49-F238E27FC236}">
                <a16:creationId xmlns:a16="http://schemas.microsoft.com/office/drawing/2014/main" id="{85E2CE3A-F6A5-DFEC-ABC9-391426382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990600"/>
            <a:ext cx="705485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Q5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algn="just"/>
            <a:r>
              <a:rPr lang="zh-TW" altLang="zh-TW" sz="3200" kern="0" dirty="0"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想了解實驗課的安排，希望有機會動手做實驗，增加更多元的學習經驗。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67649EA-F963-9C48-B4D6-0DF1370AF2C6}"/>
              </a:ext>
            </a:extLst>
          </p:cNvPr>
          <p:cNvSpPr txBox="1"/>
          <p:nvPr/>
        </p:nvSpPr>
        <p:spPr>
          <a:xfrm>
            <a:off x="395288" y="4551363"/>
            <a:ext cx="8651875" cy="15388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3000" b="1" dirty="0">
                <a:solidFill>
                  <a:schemeClr val="bg1"/>
                </a:solidFill>
                <a:latin typeface="+mj-ea"/>
                <a:ea typeface="+mj-ea"/>
              </a:rPr>
              <a:t>A5</a:t>
            </a:r>
            <a:r>
              <a:rPr lang="zh-TW" altLang="zh-TW" sz="3000" b="1" dirty="0">
                <a:solidFill>
                  <a:schemeClr val="bg1"/>
                </a:solidFill>
                <a:latin typeface="+mj-ea"/>
                <a:ea typeface="+mj-ea"/>
              </a:rPr>
              <a:t>：</a:t>
            </a:r>
            <a:endParaRPr lang="en-US" altLang="zh-TW" sz="3000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lvl="0" algn="just"/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目前皆有課內實驗課的進度安排，搭配主題課程</a:t>
            </a:r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(Science can help)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，有更多的操作經驗。</a:t>
            </a:r>
            <a:endParaRPr lang="zh-TW" altLang="zh-TW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AD4B9A1-B82A-8642-B899-00702C2AE601}"/>
              </a:ext>
            </a:extLst>
          </p:cNvPr>
          <p:cNvSpPr/>
          <p:nvPr/>
        </p:nvSpPr>
        <p:spPr>
          <a:xfrm>
            <a:off x="8061309" y="754324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b="1" kern="0" dirty="0">
                <a:solidFill>
                  <a:schemeClr val="bg1"/>
                </a:solidFill>
                <a:ea typeface="新細明體" charset="-120"/>
              </a:rPr>
              <a:t>214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15EC8827-971B-CA40-B23A-B76C0DB4790F}"/>
              </a:ext>
            </a:extLst>
          </p:cNvPr>
          <p:cNvSpPr/>
          <p:nvPr/>
        </p:nvSpPr>
        <p:spPr>
          <a:xfrm rot="1924654">
            <a:off x="7868320" y="348797"/>
            <a:ext cx="1176108" cy="1047681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FCA4D0B6-EBF8-5842-858E-056C2FFEDC4B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48DBED99-DE10-3244-AEAB-A50AB75AFA71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484" name="文字方塊 4">
            <a:extLst>
              <a:ext uri="{FF2B5EF4-FFF2-40B4-BE49-F238E27FC236}">
                <a16:creationId xmlns:a16="http://schemas.microsoft.com/office/drawing/2014/main" id="{E995E565-BBAD-026C-1A26-B6B87E9D3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990600"/>
            <a:ext cx="705485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Q6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對於後續升學，學校是否有做什麼規劃，提昇升學率。</a:t>
            </a:r>
            <a:r>
              <a:rPr lang="zh-TW" altLang="zh-TW" sz="3200" dirty="0">
                <a:effectLst/>
              </a:rPr>
              <a:t> </a:t>
            </a:r>
            <a:endParaRPr lang="zh-TW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485" name="文字方塊 5">
            <a:extLst>
              <a:ext uri="{FF2B5EF4-FFF2-40B4-BE49-F238E27FC236}">
                <a16:creationId xmlns:a16="http://schemas.microsoft.com/office/drawing/2014/main" id="{5B772CF7-CE8B-2673-67DE-1BD1C0B53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2" y="4373823"/>
            <a:ext cx="8718426" cy="252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A6</a:t>
            </a:r>
            <a:r>
              <a:rPr lang="zh-TW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0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/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1.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寒暑假輔導課、</a:t>
            </a:r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112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學年開學後第</a:t>
            </a:r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3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週進行第</a:t>
            </a:r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8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節課輔。</a:t>
            </a:r>
            <a:endParaRPr lang="zh-TW" altLang="zh-TW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2.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寒暑假各</a:t>
            </a:r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1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次複習考，上下學期各</a:t>
            </a:r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2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次模擬考</a:t>
            </a:r>
            <a:endParaRPr lang="zh-TW" altLang="zh-TW" sz="3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3.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晚自習安排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zh-TW" altLang="zh-TW" sz="3200" dirty="0">
              <a:solidFill>
                <a:schemeClr val="bg1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0DA79EC-FDDD-2F43-9C23-111130D58F93}"/>
              </a:ext>
            </a:extLst>
          </p:cNvPr>
          <p:cNvSpPr/>
          <p:nvPr/>
        </p:nvSpPr>
        <p:spPr>
          <a:xfrm>
            <a:off x="8061309" y="731044"/>
            <a:ext cx="593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b="1" kern="0" dirty="0">
                <a:solidFill>
                  <a:schemeClr val="bg1"/>
                </a:solidFill>
                <a:ea typeface="新細明體" charset="-120"/>
              </a:rPr>
              <a:t>214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一般五邊形 8">
            <a:extLst>
              <a:ext uri="{FF2B5EF4-FFF2-40B4-BE49-F238E27FC236}">
                <a16:creationId xmlns:a16="http://schemas.microsoft.com/office/drawing/2014/main" id="{B46A41E5-33A2-4747-97B7-FEFBB23C278E}"/>
              </a:ext>
            </a:extLst>
          </p:cNvPr>
          <p:cNvSpPr/>
          <p:nvPr/>
        </p:nvSpPr>
        <p:spPr>
          <a:xfrm rot="1924654">
            <a:off x="7931150" y="295275"/>
            <a:ext cx="927100" cy="882650"/>
          </a:xfrm>
          <a:prstGeom prst="pentagon">
            <a:avLst/>
          </a:prstGeom>
          <a:solidFill>
            <a:srgbClr val="1BA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/>
          </a:p>
        </p:txBody>
      </p:sp>
      <p:sp>
        <p:nvSpPr>
          <p:cNvPr id="11" name="一般五邊形 10">
            <a:extLst>
              <a:ext uri="{FF2B5EF4-FFF2-40B4-BE49-F238E27FC236}">
                <a16:creationId xmlns:a16="http://schemas.microsoft.com/office/drawing/2014/main" id="{A406326D-88FB-B444-AC0A-707122DC28A5}"/>
              </a:ext>
            </a:extLst>
          </p:cNvPr>
          <p:cNvSpPr/>
          <p:nvPr/>
        </p:nvSpPr>
        <p:spPr>
          <a:xfrm rot="20833917">
            <a:off x="504825" y="4667250"/>
            <a:ext cx="1181100" cy="1123950"/>
          </a:xfrm>
          <a:prstGeom prst="pentag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六边形 15">
            <a:extLst>
              <a:ext uri="{FF2B5EF4-FFF2-40B4-BE49-F238E27FC236}">
                <a16:creationId xmlns:a16="http://schemas.microsoft.com/office/drawing/2014/main" id="{F9B0EA0A-7C91-6447-9F7B-4BC72BA5D8B3}"/>
              </a:ext>
            </a:extLst>
          </p:cNvPr>
          <p:cNvSpPr/>
          <p:nvPr/>
        </p:nvSpPr>
        <p:spPr>
          <a:xfrm rot="2458869">
            <a:off x="8151813" y="333375"/>
            <a:ext cx="936625" cy="795338"/>
          </a:xfrm>
          <a:prstGeom prst="hexagon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508" name="文字方塊 4">
            <a:extLst>
              <a:ext uri="{FF2B5EF4-FFF2-40B4-BE49-F238E27FC236}">
                <a16:creationId xmlns:a16="http://schemas.microsoft.com/office/drawing/2014/main" id="{48388EA4-E20D-7431-C7C8-20E4F4DA7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" y="990600"/>
            <a:ext cx="7967166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Q7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學校在國三辦的許多升學講座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(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如何讀社會科，如何寫作文等</a:t>
            </a:r>
            <a:r>
              <a:rPr lang="en-US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)</a:t>
            </a:r>
            <a:r>
              <a:rPr lang="zh-TW" altLang="zh-TW" sz="32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希望能在國一就舉辦，讓孩子有更多練習的機會。</a:t>
            </a:r>
            <a:r>
              <a:rPr lang="zh-TW" altLang="zh-TW" sz="3200" dirty="0">
                <a:effectLst/>
              </a:rPr>
              <a:t> </a:t>
            </a:r>
            <a:endParaRPr lang="zh-TW" altLang="zh-TW" sz="32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509" name="文字方塊 5">
            <a:extLst>
              <a:ext uri="{FF2B5EF4-FFF2-40B4-BE49-F238E27FC236}">
                <a16:creationId xmlns:a16="http://schemas.microsoft.com/office/drawing/2014/main" id="{FFE5012C-BF2C-662C-A1E6-378D38321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84" y="4788184"/>
            <a:ext cx="8283488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A7</a:t>
            </a:r>
            <a:r>
              <a:rPr lang="zh-TW" altLang="zh-TW" sz="3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30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/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目前仍規劃以國三學生為主效果較佳</a:t>
            </a:r>
            <a:r>
              <a:rPr lang="zh-TW" altLang="en-US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，也會研議一、二年級不同形式的辦理模式</a:t>
            </a:r>
            <a:r>
              <a:rPr lang="zh-TW" altLang="zh-TW" sz="3200" kern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標楷體" panose="02010601000101010101" pitchFamily="2" charset="-120"/>
                <a:cs typeface="Arial" panose="020B0604020202020204" pitchFamily="34" charset="0"/>
              </a:rPr>
              <a:t>。</a:t>
            </a:r>
            <a:r>
              <a:rPr lang="zh-TW" altLang="zh-TW" sz="3200" dirty="0">
                <a:solidFill>
                  <a:schemeClr val="bg1"/>
                </a:solidFill>
                <a:effectLst/>
              </a:rPr>
              <a:t> </a:t>
            </a:r>
            <a:endParaRPr lang="zh-TW" altLang="zh-TW" sz="3200" kern="100" dirty="0">
              <a:solidFill>
                <a:schemeClr val="bg1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C5BFF20-FDB4-864F-AB1F-B9171914C745}"/>
              </a:ext>
            </a:extLst>
          </p:cNvPr>
          <p:cNvSpPr/>
          <p:nvPr/>
        </p:nvSpPr>
        <p:spPr>
          <a:xfrm>
            <a:off x="8085284" y="620713"/>
            <a:ext cx="5934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en-US" altLang="zh-TW" b="1" kern="0" dirty="0">
                <a:solidFill>
                  <a:schemeClr val="bg1"/>
                </a:solidFill>
                <a:ea typeface="新細明體" charset="-120"/>
              </a:rPr>
              <a:t>301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6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027584"/>
      </a:accent4>
      <a:accent5>
        <a:srgbClr val="FFC000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plus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C32A52F4322C71219EC66966819D74F5</Template>
  <TotalTime>2087</TotalTime>
  <Words>1096</Words>
  <Application>Microsoft Macintosh PowerPoint</Application>
  <PresentationFormat>如螢幕大小 (4:3)</PresentationFormat>
  <Paragraphs>114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6" baseType="lpstr">
      <vt:lpstr>微軟正黑體</vt:lpstr>
      <vt:lpstr>標楷體</vt:lpstr>
      <vt:lpstr>BiauKai</vt:lpstr>
      <vt:lpstr>微软雅黑</vt:lpstr>
      <vt:lpstr>微软雅黑</vt:lpstr>
      <vt:lpstr>PingFang SC</vt:lpstr>
      <vt:lpstr>Arial</vt:lpstr>
      <vt:lpstr>Calibri</vt:lpstr>
      <vt:lpstr>Calibri Light</vt:lpstr>
      <vt:lpstr>Franklin Gothic Book</vt:lpstr>
      <vt:lpstr>Segoe UI Light</vt:lpstr>
      <vt:lpstr>Office 主题</vt:lpstr>
      <vt:lpstr>新竹市立光武國民中學 111學年度第二學期</vt:lpstr>
      <vt:lpstr>教務處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謝謝大家~     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新竹市立光武國民中學 102學年度第一學期</dc:title>
  <dc:creator>activity</dc:creator>
  <cp:lastModifiedBy>chicheng chen</cp:lastModifiedBy>
  <cp:revision>112</cp:revision>
  <dcterms:created xsi:type="dcterms:W3CDTF">2013-09-18T05:51:46Z</dcterms:created>
  <dcterms:modified xsi:type="dcterms:W3CDTF">2023-03-14T02:48:01Z</dcterms:modified>
</cp:coreProperties>
</file>